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1"/>
  </p:sldMasterIdLst>
  <p:notesMasterIdLst>
    <p:notesMasterId r:id="rId15"/>
  </p:notesMasterIdLst>
  <p:sldIdLst>
    <p:sldId id="256" r:id="rId2"/>
    <p:sldId id="261" r:id="rId3"/>
    <p:sldId id="259" r:id="rId4"/>
    <p:sldId id="271" r:id="rId5"/>
    <p:sldId id="262" r:id="rId6"/>
    <p:sldId id="264" r:id="rId7"/>
    <p:sldId id="263" r:id="rId8"/>
    <p:sldId id="265" r:id="rId9"/>
    <p:sldId id="266" r:id="rId10"/>
    <p:sldId id="267" r:id="rId11"/>
    <p:sldId id="268" r:id="rId12"/>
    <p:sldId id="269" r:id="rId13"/>
    <p:sldId id="270" r:id="rId14"/>
  </p:sldIdLst>
  <p:sldSz cx="102235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2908F-D226-4FF1-9DA8-1A77820A2638}" v="45" dt="2023-06-08T15:29:44.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38" autoAdjust="0"/>
  </p:normalViewPr>
  <p:slideViewPr>
    <p:cSldViewPr snapToGrid="0" snapToObjects="1">
      <p:cViewPr varScale="1">
        <p:scale>
          <a:sx n="70" d="100"/>
          <a:sy n="70" d="100"/>
        </p:scale>
        <p:origin x="984" y="42"/>
      </p:cViewPr>
      <p:guideLst>
        <p:guide orient="horz" pos="2160"/>
        <p:guide pos="3220"/>
      </p:guideLst>
    </p:cSldViewPr>
  </p:slideViewPr>
  <p:notesTextViewPr>
    <p:cViewPr>
      <p:scale>
        <a:sx n="100" d="100"/>
        <a:sy n="100" d="100"/>
      </p:scale>
      <p:origin x="0" y="0"/>
    </p:cViewPr>
  </p:notesTextViewPr>
  <p:sorterViewPr>
    <p:cViewPr>
      <p:scale>
        <a:sx n="167" d="100"/>
        <a:sy n="16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AFBD5-9BC0-41E2-A851-DD4A19F0D84B}" type="datetimeFigureOut">
              <a:rPr lang="en-GB" smtClean="0"/>
              <a:t>09/06/2023</a:t>
            </a:fld>
            <a:endParaRPr lang="en-GB"/>
          </a:p>
        </p:txBody>
      </p:sp>
      <p:sp>
        <p:nvSpPr>
          <p:cNvPr id="4" name="Slide Image Placeholder 3"/>
          <p:cNvSpPr>
            <a:spLocks noGrp="1" noRot="1" noChangeAspect="1"/>
          </p:cNvSpPr>
          <p:nvPr>
            <p:ph type="sldImg" idx="2"/>
          </p:nvPr>
        </p:nvSpPr>
        <p:spPr>
          <a:xfrm>
            <a:off x="1128713" y="1143000"/>
            <a:ext cx="4600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559EE-6B21-4BF0-AFB6-BB3F744B7908}" type="slidenum">
              <a:rPr lang="en-GB" smtClean="0"/>
              <a:t>‹#›</a:t>
            </a:fld>
            <a:endParaRPr lang="en-GB"/>
          </a:p>
        </p:txBody>
      </p:sp>
    </p:spTree>
    <p:extLst>
      <p:ext uri="{BB962C8B-B14F-4D97-AF65-F5344CB8AC3E}">
        <p14:creationId xmlns:p14="http://schemas.microsoft.com/office/powerpoint/2010/main" val="46943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7559EE-6B21-4BF0-AFB6-BB3F744B7908}" type="slidenum">
              <a:rPr lang="en-GB" smtClean="0"/>
              <a:t>1</a:t>
            </a:fld>
            <a:endParaRPr lang="en-GB"/>
          </a:p>
        </p:txBody>
      </p:sp>
    </p:spTree>
    <p:extLst>
      <p:ext uri="{BB962C8B-B14F-4D97-AF65-F5344CB8AC3E}">
        <p14:creationId xmlns:p14="http://schemas.microsoft.com/office/powerpoint/2010/main" val="204768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Good news is that most landlords will respond to disrepair issues. Unfortunately there are always a small percentage that are slow to respond or just plainly ignore their tenants.</a:t>
            </a:r>
          </a:p>
          <a:p>
            <a:pPr marL="171450" indent="-171450">
              <a:buFont typeface="Arial" panose="020B0604020202020204" pitchFamily="34" charset="0"/>
              <a:buChar char="•"/>
            </a:pPr>
            <a:r>
              <a:rPr lang="en-GB" dirty="0"/>
              <a:t>700 is</a:t>
            </a:r>
            <a:r>
              <a:rPr lang="en-GB" baseline="0" dirty="0"/>
              <a:t> severely undercounting the situation, with many tenants in the PRS not aware that local authorities can support them</a:t>
            </a:r>
            <a:endParaRPr lang="en-GB" dirty="0"/>
          </a:p>
          <a:p>
            <a:endParaRPr lang="en-GB" dirty="0"/>
          </a:p>
        </p:txBody>
      </p:sp>
      <p:sp>
        <p:nvSpPr>
          <p:cNvPr id="4" name="Slide Number Placeholder 3"/>
          <p:cNvSpPr>
            <a:spLocks noGrp="1"/>
          </p:cNvSpPr>
          <p:nvPr>
            <p:ph type="sldNum" sz="quarter" idx="5"/>
          </p:nvPr>
        </p:nvSpPr>
        <p:spPr/>
        <p:txBody>
          <a:bodyPr/>
          <a:lstStyle/>
          <a:p>
            <a:fld id="{EB7559EE-6B21-4BF0-AFB6-BB3F744B7908}" type="slidenum">
              <a:rPr lang="en-GB" smtClean="0"/>
              <a:t>6</a:t>
            </a:fld>
            <a:endParaRPr lang="en-GB"/>
          </a:p>
        </p:txBody>
      </p:sp>
    </p:spTree>
    <p:extLst>
      <p:ext uri="{BB962C8B-B14F-4D97-AF65-F5344CB8AC3E}">
        <p14:creationId xmlns:p14="http://schemas.microsoft.com/office/powerpoint/2010/main" val="379409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Important</a:t>
            </a:r>
            <a:r>
              <a:rPr lang="en-GB" baseline="0" dirty="0"/>
              <a:t> – when talking about landlord please assume we are also cover managing agents that may have been appointed by the owner to respond to a deal with repairs.</a:t>
            </a:r>
          </a:p>
          <a:p>
            <a:pPr marL="0" indent="0">
              <a:buFont typeface="Arial" panose="020B0604020202020204" pitchFamily="34" charset="0"/>
              <a:buNone/>
            </a:pPr>
            <a:r>
              <a:rPr lang="en-GB" baseline="0" dirty="0"/>
              <a:t>Your landlord will be responsible for most repairs.</a:t>
            </a:r>
            <a:endParaRPr lang="en-GB" dirty="0"/>
          </a:p>
          <a:p>
            <a:pPr marL="171450" indent="-171450">
              <a:buFont typeface="Arial" panose="020B0604020202020204" pitchFamily="34" charset="0"/>
              <a:buChar char="•"/>
            </a:pPr>
            <a:r>
              <a:rPr lang="en-GB" dirty="0"/>
              <a:t>Electrical safety – New regulations came into force last year requiring electrical installations are checked</a:t>
            </a:r>
            <a:r>
              <a:rPr lang="en-GB" baseline="0" dirty="0"/>
              <a:t> every 5 years. Copy of report to tenant and any urgent repairs completed within 28 days</a:t>
            </a:r>
          </a:p>
          <a:p>
            <a:pPr marL="171450" indent="-171450">
              <a:buFont typeface="Arial" panose="020B0604020202020204" pitchFamily="34" charset="0"/>
              <a:buChar char="•"/>
            </a:pPr>
            <a:r>
              <a:rPr lang="en-GB" baseline="0" dirty="0"/>
              <a:t>All gas appliances should have an annual check, again landlord should give you a copy at the commencement of your tenancy and every time it’s completed</a:t>
            </a:r>
          </a:p>
          <a:p>
            <a:pPr marL="171450" indent="-171450">
              <a:buFont typeface="Arial" panose="020B0604020202020204" pitchFamily="34" charset="0"/>
              <a:buChar char="•"/>
            </a:pPr>
            <a:r>
              <a:rPr lang="en-GB" baseline="0" dirty="0"/>
              <a:t>Fire safety – make sure any equipment installed is working, smoke and carbon monoxide alarms. CO alarms where solid fuel fires or stoves. All rented accommodation should have some form of smoke detector installed. Any upholstered furniture provided by your landlord, such as sofas, cushions and mattresses must have a label to show it meets fire safety standards. All new and second hand furniture since 1950.</a:t>
            </a:r>
          </a:p>
          <a:p>
            <a:pPr marL="171450" indent="-171450">
              <a:buFont typeface="Arial" panose="020B0604020202020204" pitchFamily="34" charset="0"/>
              <a:buChar char="•"/>
            </a:pPr>
            <a:r>
              <a:rPr lang="en-GB" baseline="0" dirty="0"/>
              <a:t>Common parts – entrance hall and stairways</a:t>
            </a:r>
          </a:p>
          <a:p>
            <a:pPr marL="171450" indent="-171450">
              <a:buFont typeface="Arial" panose="020B0604020202020204" pitchFamily="34" charset="0"/>
              <a:buChar char="•"/>
            </a:pPr>
            <a:r>
              <a:rPr lang="en-GB" baseline="0" dirty="0"/>
              <a:t>Structure – walls (rising damp), floors, roof and windows. </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IMPORTANT – do check your tenancy agreement (Ideally before signing) whether you have been delegated any repairing responsibilities.</a:t>
            </a:r>
          </a:p>
          <a:p>
            <a:endParaRPr lang="en-GB" dirty="0"/>
          </a:p>
        </p:txBody>
      </p:sp>
      <p:sp>
        <p:nvSpPr>
          <p:cNvPr id="4" name="Slide Number Placeholder 3"/>
          <p:cNvSpPr>
            <a:spLocks noGrp="1"/>
          </p:cNvSpPr>
          <p:nvPr>
            <p:ph type="sldNum" sz="quarter" idx="5"/>
          </p:nvPr>
        </p:nvSpPr>
        <p:spPr/>
        <p:txBody>
          <a:bodyPr/>
          <a:lstStyle/>
          <a:p>
            <a:fld id="{EB7559EE-6B21-4BF0-AFB6-BB3F744B7908}" type="slidenum">
              <a:rPr lang="en-GB" smtClean="0"/>
              <a:t>7</a:t>
            </a:fld>
            <a:endParaRPr lang="en-GB"/>
          </a:p>
        </p:txBody>
      </p:sp>
    </p:spTree>
    <p:extLst>
      <p:ext uri="{BB962C8B-B14F-4D97-AF65-F5344CB8AC3E}">
        <p14:creationId xmlns:p14="http://schemas.microsoft.com/office/powerpoint/2010/main" val="229940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You’re not responsible for general wear and tear to the property through normal use :</a:t>
            </a:r>
          </a:p>
          <a:p>
            <a:pPr marL="171450" indent="-171450">
              <a:buFont typeface="Arial" panose="020B0604020202020204" pitchFamily="34" charset="0"/>
              <a:buChar char="•"/>
            </a:pPr>
            <a:r>
              <a:rPr lang="en-GB" dirty="0"/>
              <a:t>Carpets</a:t>
            </a:r>
          </a:p>
          <a:p>
            <a:pPr marL="171450" indent="-171450">
              <a:buFont typeface="Arial" panose="020B0604020202020204" pitchFamily="34" charset="0"/>
              <a:buChar char="•"/>
            </a:pPr>
            <a:r>
              <a:rPr lang="en-GB" dirty="0"/>
              <a:t>Loose</a:t>
            </a:r>
            <a:r>
              <a:rPr lang="en-GB" baseline="0" dirty="0"/>
              <a:t> door handles</a:t>
            </a:r>
          </a:p>
          <a:p>
            <a:pPr marL="171450" indent="-171450">
              <a:buFont typeface="Arial" panose="020B0604020202020204" pitchFamily="34" charset="0"/>
              <a:buChar char="•"/>
            </a:pPr>
            <a:r>
              <a:rPr lang="en-GB" baseline="0" dirty="0"/>
              <a:t>Peeling paint / wallpaper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Repair any damage you’re responsible for before you leave as your landlord could withhold tenancy deposit to cover costs.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Allowing access</a:t>
            </a:r>
          </a:p>
          <a:p>
            <a:pPr marL="171450" indent="-171450">
              <a:buFont typeface="Arial" panose="020B0604020202020204" pitchFamily="34" charset="0"/>
              <a:buChar char="•"/>
            </a:pPr>
            <a:r>
              <a:rPr lang="en-GB" baseline="0" dirty="0"/>
              <a:t>at reasonable times</a:t>
            </a:r>
          </a:p>
          <a:p>
            <a:pPr marL="171450" indent="-171450">
              <a:buFont typeface="Arial" panose="020B0604020202020204" pitchFamily="34" charset="0"/>
              <a:buChar char="•"/>
            </a:pPr>
            <a:r>
              <a:rPr lang="en-GB" baseline="0" dirty="0"/>
              <a:t>24 hours written notice</a:t>
            </a:r>
          </a:p>
          <a:p>
            <a:pPr marL="171450" indent="-171450">
              <a:buFont typeface="Arial" panose="020B0604020202020204" pitchFamily="34" charset="0"/>
              <a:buChar char="•"/>
            </a:pPr>
            <a:r>
              <a:rPr lang="en-GB" baseline="0" dirty="0"/>
              <a:t>If not convenient you can suggest as alternative time</a:t>
            </a:r>
          </a:p>
          <a:p>
            <a:endParaRPr lang="en-GB" dirty="0"/>
          </a:p>
        </p:txBody>
      </p:sp>
      <p:sp>
        <p:nvSpPr>
          <p:cNvPr id="4" name="Slide Number Placeholder 3"/>
          <p:cNvSpPr>
            <a:spLocks noGrp="1"/>
          </p:cNvSpPr>
          <p:nvPr>
            <p:ph type="sldNum" sz="quarter" idx="5"/>
          </p:nvPr>
        </p:nvSpPr>
        <p:spPr/>
        <p:txBody>
          <a:bodyPr/>
          <a:lstStyle/>
          <a:p>
            <a:fld id="{EB7559EE-6B21-4BF0-AFB6-BB3F744B7908}" type="slidenum">
              <a:rPr lang="en-GB" smtClean="0"/>
              <a:t>8</a:t>
            </a:fld>
            <a:endParaRPr lang="en-GB"/>
          </a:p>
        </p:txBody>
      </p:sp>
    </p:spTree>
    <p:extLst>
      <p:ext uri="{BB962C8B-B14F-4D97-AF65-F5344CB8AC3E}">
        <p14:creationId xmlns:p14="http://schemas.microsoft.com/office/powerpoint/2010/main" val="372005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Whenever contacting your landlord remember to:</a:t>
            </a:r>
          </a:p>
          <a:p>
            <a:pPr marL="628650" lvl="1" indent="-171450">
              <a:buFont typeface="Arial" panose="020B0604020202020204" pitchFamily="34" charset="0"/>
              <a:buChar char="•"/>
            </a:pPr>
            <a:r>
              <a:rPr lang="en-GB" dirty="0"/>
              <a:t>Takes notes of phone conversation (with dates and times)</a:t>
            </a:r>
          </a:p>
          <a:p>
            <a:pPr marL="628650" lvl="1" indent="-171450">
              <a:buFont typeface="Arial" panose="020B0604020202020204" pitchFamily="34" charset="0"/>
              <a:buChar char="•"/>
            </a:pPr>
            <a:r>
              <a:rPr lang="en-GB" dirty="0"/>
              <a:t>Keep copies of text and emails – you may need copies of these if landlord</a:t>
            </a:r>
            <a:r>
              <a:rPr lang="en-GB" baseline="0" dirty="0"/>
              <a:t> fails to carry out repairs.</a:t>
            </a:r>
          </a:p>
          <a:p>
            <a:pPr marL="628650" lvl="1" indent="-171450">
              <a:buFont typeface="Arial" panose="020B0604020202020204" pitchFamily="34" charset="0"/>
              <a:buChar char="•"/>
            </a:pPr>
            <a:r>
              <a:rPr lang="en-GB" baseline="0" dirty="0"/>
              <a:t>You should also keep records of when your landlord (or contractors) visit your home</a:t>
            </a:r>
          </a:p>
          <a:p>
            <a:pPr marL="171450" lvl="0" indent="-171450">
              <a:buFont typeface="Arial" panose="020B0604020202020204" pitchFamily="34" charset="0"/>
              <a:buChar char="•"/>
            </a:pPr>
            <a:r>
              <a:rPr lang="en-GB" baseline="0" dirty="0"/>
              <a:t>What’s urgent – broken boiler, defective toilet, no running water or electricity supply</a:t>
            </a:r>
          </a:p>
          <a:p>
            <a:pPr marL="171450" lvl="0" indent="-171450">
              <a:buFont typeface="Arial" panose="020B0604020202020204" pitchFamily="34" charset="0"/>
              <a:buChar char="•"/>
            </a:pPr>
            <a:r>
              <a:rPr lang="en-GB" baseline="0" dirty="0"/>
              <a:t>Always try to get a timescale from your landlord and tell them you will follow up within 14 days if no progress</a:t>
            </a:r>
            <a:endParaRPr lang="en-GB" dirty="0"/>
          </a:p>
          <a:p>
            <a:endParaRPr lang="en-GB" dirty="0"/>
          </a:p>
          <a:p>
            <a:pPr marL="171450" indent="-171450">
              <a:buFont typeface="Arial" panose="020B0604020202020204" pitchFamily="34" charset="0"/>
              <a:buChar char="•"/>
            </a:pPr>
            <a:r>
              <a:rPr lang="en-GB" dirty="0"/>
              <a:t>Keep paying your rent:</a:t>
            </a:r>
          </a:p>
          <a:p>
            <a:pPr marL="628650" lvl="1" indent="-171450">
              <a:buFont typeface="Arial" panose="020B0604020202020204" pitchFamily="34" charset="0"/>
              <a:buChar char="•"/>
            </a:pPr>
            <a:r>
              <a:rPr lang="en-GB" dirty="0"/>
              <a:t>You</a:t>
            </a:r>
            <a:r>
              <a:rPr lang="en-GB" baseline="0" dirty="0"/>
              <a:t> do not have automatic right to stop paying rent even if:</a:t>
            </a:r>
          </a:p>
          <a:p>
            <a:pPr marL="1085850" lvl="2" indent="-171450">
              <a:buFont typeface="Arial" panose="020B0604020202020204" pitchFamily="34" charset="0"/>
              <a:buChar char="•"/>
            </a:pPr>
            <a:r>
              <a:rPr lang="en-GB" baseline="0" dirty="0"/>
              <a:t>Your health is at risk</a:t>
            </a:r>
          </a:p>
          <a:p>
            <a:pPr marL="1085850" lvl="2" indent="-171450">
              <a:buFont typeface="Arial" panose="020B0604020202020204" pitchFamily="34" charset="0"/>
              <a:buChar char="•"/>
            </a:pPr>
            <a:r>
              <a:rPr lang="en-GB" baseline="0" dirty="0"/>
              <a:t>Boiler or toilet are broken</a:t>
            </a:r>
          </a:p>
          <a:p>
            <a:pPr marL="1085850" lvl="2" indent="-171450">
              <a:buFont typeface="Arial" panose="020B0604020202020204" pitchFamily="34" charset="0"/>
              <a:buChar char="•"/>
            </a:pPr>
            <a:r>
              <a:rPr lang="en-GB" baseline="0" dirty="0"/>
              <a:t>Repairs taking too long</a:t>
            </a:r>
          </a:p>
          <a:p>
            <a:pPr marL="628650" lvl="1" indent="-171450">
              <a:buFont typeface="Arial" panose="020B0604020202020204" pitchFamily="34" charset="0"/>
              <a:buChar char="•"/>
            </a:pPr>
            <a:r>
              <a:rPr lang="en-GB" baseline="0" dirty="0"/>
              <a:t>Your landlord can take steps to evict you for withholding your rent.</a:t>
            </a:r>
          </a:p>
          <a:p>
            <a:pPr marL="171450" lvl="0" indent="-171450">
              <a:buFont typeface="Arial" panose="020B0604020202020204" pitchFamily="34" charset="0"/>
              <a:buChar char="•"/>
            </a:pPr>
            <a:r>
              <a:rPr lang="en-GB" baseline="0" dirty="0"/>
              <a:t>You could ask for a rent reduction if your everyday living has been disrupted during repair work because of the disrepair. Not automatic, but you can negotiate.</a:t>
            </a:r>
            <a:endParaRPr lang="en-GB" dirty="0"/>
          </a:p>
          <a:p>
            <a:endParaRPr lang="en-GB" dirty="0"/>
          </a:p>
        </p:txBody>
      </p:sp>
      <p:sp>
        <p:nvSpPr>
          <p:cNvPr id="4" name="Slide Number Placeholder 3"/>
          <p:cNvSpPr>
            <a:spLocks noGrp="1"/>
          </p:cNvSpPr>
          <p:nvPr>
            <p:ph type="sldNum" sz="quarter" idx="5"/>
          </p:nvPr>
        </p:nvSpPr>
        <p:spPr/>
        <p:txBody>
          <a:bodyPr/>
          <a:lstStyle/>
          <a:p>
            <a:fld id="{EB7559EE-6B21-4BF0-AFB6-BB3F744B7908}" type="slidenum">
              <a:rPr lang="en-GB" smtClean="0"/>
              <a:t>9</a:t>
            </a:fld>
            <a:endParaRPr lang="en-GB"/>
          </a:p>
        </p:txBody>
      </p:sp>
    </p:spTree>
    <p:extLst>
      <p:ext uri="{BB962C8B-B14F-4D97-AF65-F5344CB8AC3E}">
        <p14:creationId xmlns:p14="http://schemas.microsoft.com/office/powerpoint/2010/main" val="215747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Landlord</a:t>
            </a:r>
            <a:r>
              <a:rPr lang="en-GB" baseline="0" dirty="0"/>
              <a:t> must make sure your rental property is fit, </a:t>
            </a:r>
          </a:p>
          <a:p>
            <a:pPr marL="628650" lvl="1" indent="-171450">
              <a:buFont typeface="Arial" panose="020B0604020202020204" pitchFamily="34" charset="0"/>
              <a:buChar char="•"/>
            </a:pPr>
            <a:r>
              <a:rPr lang="en-GB" baseline="0" dirty="0"/>
              <a:t>Home too cold</a:t>
            </a:r>
          </a:p>
          <a:p>
            <a:pPr marL="628650" lvl="1" indent="-171450">
              <a:buFont typeface="Arial" panose="020B0604020202020204" pitchFamily="34" charset="0"/>
              <a:buChar char="•"/>
            </a:pPr>
            <a:r>
              <a:rPr lang="en-GB" baseline="0" dirty="0"/>
              <a:t>HHSRS elements</a:t>
            </a:r>
          </a:p>
          <a:p>
            <a:pPr marL="171450" lvl="0" indent="-171450">
              <a:buFont typeface="Arial" panose="020B0604020202020204" pitchFamily="34" charset="0"/>
              <a:buChar char="•"/>
            </a:pPr>
            <a:r>
              <a:rPr lang="en-GB" baseline="0" dirty="0"/>
              <a:t>Will need to explain to court why problems are so bad that it makes it not fit to live in.</a:t>
            </a:r>
          </a:p>
          <a:p>
            <a:pPr marL="628650" lvl="1" indent="-171450">
              <a:buFont typeface="Arial" panose="020B0604020202020204" pitchFamily="34" charset="0"/>
              <a:buChar char="•"/>
            </a:pPr>
            <a:r>
              <a:rPr lang="en-GB" baseline="0" dirty="0"/>
              <a:t>You might still be better contacting your council as they may be able to protect you against being evicted because you complained.</a:t>
            </a:r>
          </a:p>
          <a:p>
            <a:pPr marL="171450" lvl="0" indent="-171450">
              <a:buFont typeface="Arial" panose="020B0604020202020204" pitchFamily="34" charset="0"/>
              <a:buChar char="•"/>
            </a:pPr>
            <a:r>
              <a:rPr lang="en-GB" baseline="0" dirty="0"/>
              <a:t>Still need to tell landlord about the issue to give them opportunity to fix problem.</a:t>
            </a:r>
          </a:p>
          <a:p>
            <a:pPr marL="171450" lvl="0" indent="-171450">
              <a:buFont typeface="Arial" panose="020B0604020202020204" pitchFamily="34" charset="0"/>
              <a:buChar char="•"/>
            </a:pPr>
            <a:r>
              <a:rPr lang="en-GB" baseline="0" dirty="0"/>
              <a:t>Apply to court – you will need to gather your evidence photos, letters emails etc</a:t>
            </a:r>
          </a:p>
          <a:p>
            <a:pPr marL="171450" lvl="0" indent="-171450">
              <a:buFont typeface="Arial" panose="020B0604020202020204" pitchFamily="34" charset="0"/>
              <a:buChar char="•"/>
            </a:pPr>
            <a:r>
              <a:rPr lang="en-GB" baseline="0" dirty="0"/>
              <a:t>At court, will hear evidence from you and the landlord.</a:t>
            </a:r>
          </a:p>
          <a:p>
            <a:pPr marL="171450" lvl="0" indent="-171450">
              <a:buFont typeface="Arial" panose="020B0604020202020204" pitchFamily="34" charset="0"/>
              <a:buChar char="•"/>
            </a:pPr>
            <a:r>
              <a:rPr lang="en-GB" baseline="0" dirty="0"/>
              <a:t>IF YOU FAIL YOU CAN STILL CONTACT THE COUNCIL</a:t>
            </a:r>
          </a:p>
          <a:p>
            <a:endParaRPr lang="en-GB" dirty="0"/>
          </a:p>
        </p:txBody>
      </p:sp>
      <p:sp>
        <p:nvSpPr>
          <p:cNvPr id="4" name="Slide Number Placeholder 3"/>
          <p:cNvSpPr>
            <a:spLocks noGrp="1"/>
          </p:cNvSpPr>
          <p:nvPr>
            <p:ph type="sldNum" sz="quarter" idx="5"/>
          </p:nvPr>
        </p:nvSpPr>
        <p:spPr/>
        <p:txBody>
          <a:bodyPr/>
          <a:lstStyle/>
          <a:p>
            <a:fld id="{EB7559EE-6B21-4BF0-AFB6-BB3F744B7908}" type="slidenum">
              <a:rPr lang="en-GB" smtClean="0"/>
              <a:t>13</a:t>
            </a:fld>
            <a:endParaRPr lang="en-GB"/>
          </a:p>
        </p:txBody>
      </p:sp>
    </p:spTree>
    <p:extLst>
      <p:ext uri="{BB962C8B-B14F-4D97-AF65-F5344CB8AC3E}">
        <p14:creationId xmlns:p14="http://schemas.microsoft.com/office/powerpoint/2010/main" val="281161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179" y="1449732"/>
            <a:ext cx="7193580" cy="1752600"/>
          </a:xfrm>
        </p:spPr>
        <p:txBody>
          <a:bodyPr lIns="0" t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7390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375705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4224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023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227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2348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65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1175" y="274638"/>
            <a:ext cx="9201150" cy="11430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511175" y="1600203"/>
            <a:ext cx="9201150" cy="4446347"/>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511175" y="6356357"/>
            <a:ext cx="23854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EB7D7-DCB5-CE42-AD92-E5608697895E}" type="datetimeFigureOut">
              <a:rPr lang="en-US" smtClean="0"/>
              <a:t>6/9/2023</a:t>
            </a:fld>
            <a:endParaRPr lang="en-US"/>
          </a:p>
        </p:txBody>
      </p:sp>
      <p:sp>
        <p:nvSpPr>
          <p:cNvPr id="5" name="Footer Placeholder 4"/>
          <p:cNvSpPr>
            <a:spLocks noGrp="1"/>
          </p:cNvSpPr>
          <p:nvPr>
            <p:ph type="ftr" sz="quarter" idx="3"/>
          </p:nvPr>
        </p:nvSpPr>
        <p:spPr>
          <a:xfrm>
            <a:off x="3493029" y="6356357"/>
            <a:ext cx="32374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26842" y="6356357"/>
            <a:ext cx="23854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F890-2F00-2E43-AE80-83CB67A152EF}" type="slidenum">
              <a:rPr lang="en-US" smtClean="0"/>
              <a:pPr/>
              <a:t>‹#›</a:t>
            </a:fld>
            <a:endParaRPr lang="en-US" dirty="0"/>
          </a:p>
        </p:txBody>
      </p:sp>
      <p:sp>
        <p:nvSpPr>
          <p:cNvPr id="7" name="Rectangle 6"/>
          <p:cNvSpPr/>
          <p:nvPr userDrawn="1"/>
        </p:nvSpPr>
        <p:spPr>
          <a:xfrm>
            <a:off x="0" y="6209387"/>
            <a:ext cx="10223500" cy="65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9" name="TextBox 8"/>
          <p:cNvSpPr txBox="1"/>
          <p:nvPr userDrawn="1"/>
        </p:nvSpPr>
        <p:spPr>
          <a:xfrm>
            <a:off x="511175" y="6438078"/>
            <a:ext cx="4212610" cy="215444"/>
          </a:xfrm>
          <a:prstGeom prst="rect">
            <a:avLst/>
          </a:prstGeom>
          <a:noFill/>
        </p:spPr>
        <p:txBody>
          <a:bodyPr wrap="square" lIns="0" tIns="0" bIns="0" rtlCol="0">
            <a:spAutoFit/>
          </a:bodyPr>
          <a:lstStyle/>
          <a:p>
            <a:r>
              <a:rPr lang="en-US" sz="1400" b="1" dirty="0" err="1">
                <a:solidFill>
                  <a:schemeClr val="bg1"/>
                </a:solidFill>
                <a:latin typeface=""/>
              </a:rPr>
              <a:t>camden.gov.uk</a:t>
            </a:r>
            <a:endParaRPr lang="en-US" sz="1400" b="1" dirty="0">
              <a:solidFill>
                <a:schemeClr val="bg1"/>
              </a:solidFill>
              <a:latin typeface=""/>
            </a:endParaRPr>
          </a:p>
        </p:txBody>
      </p:sp>
      <p:pic>
        <p:nvPicPr>
          <p:cNvPr id="10" name="Picture 9" descr="camden.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00440" y="6417697"/>
            <a:ext cx="1432563" cy="283465"/>
          </a:xfrm>
          <a:prstGeom prst="rect">
            <a:avLst/>
          </a:prstGeom>
        </p:spPr>
      </p:pic>
    </p:spTree>
    <p:extLst>
      <p:ext uri="{BB962C8B-B14F-4D97-AF65-F5344CB8AC3E}">
        <p14:creationId xmlns:p14="http://schemas.microsoft.com/office/powerpoint/2010/main" val="175208825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Lst>
  <p:txStyles>
    <p:titleStyle>
      <a:lvl1pPr algn="l" defTabSz="457200" rtl="0" eaLnBrk="1" latinLnBrk="0" hangingPunct="1">
        <a:spcBef>
          <a:spcPct val="0"/>
        </a:spcBef>
        <a:buNone/>
        <a:defRPr sz="3500" b="1" kern="1200">
          <a:ln>
            <a:noFill/>
          </a:ln>
          <a:solidFill>
            <a:schemeClr val="accent1"/>
          </a:solidFill>
          <a:latin typeface="Arial"/>
          <a:ea typeface="+mj-ea"/>
          <a:cs typeface="Arial"/>
        </a:defRPr>
      </a:lvl1pPr>
    </p:titleStyle>
    <p:body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amden.gov.uk/web/private-renters-in-camden/get-help" TargetMode="External"/><Relationship Id="rId2" Type="http://schemas.openxmlformats.org/officeDocument/2006/relationships/hyperlink" Target="mailto:hmolicensing@camden.gov.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mden.gov.uk/web/private-renters-in-camd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homes-fitness-for-human-habitation-act-2018/guide-for-tenants-homes-fitness-for-human-habitation-act-201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hmolicensing@camden.gov.u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511175" y="4479809"/>
            <a:ext cx="4332564" cy="439738"/>
          </a:xfrm>
        </p:spPr>
        <p:txBody>
          <a:bodyPr/>
          <a:lstStyle/>
          <a:p>
            <a:r>
              <a:rPr lang="en-US" sz="1600" dirty="0">
                <a:solidFill>
                  <a:schemeClr val="tx2"/>
                </a:solidFill>
              </a:rPr>
              <a:t>Darren Wilsher</a:t>
            </a:r>
          </a:p>
          <a:p>
            <a:r>
              <a:rPr lang="en-US" sz="1600" dirty="0">
                <a:solidFill>
                  <a:schemeClr val="tx2"/>
                </a:solidFill>
              </a:rPr>
              <a:t>Beverleigh Lawrence</a:t>
            </a:r>
          </a:p>
          <a:p>
            <a:endParaRPr lang="en-US" sz="1600" dirty="0">
              <a:solidFill>
                <a:schemeClr val="tx2"/>
              </a:solidFill>
            </a:endParaRPr>
          </a:p>
        </p:txBody>
      </p:sp>
      <p:sp>
        <p:nvSpPr>
          <p:cNvPr id="7" name="Subtitle 4"/>
          <p:cNvSpPr txBox="1">
            <a:spLocks/>
          </p:cNvSpPr>
          <p:nvPr/>
        </p:nvSpPr>
        <p:spPr>
          <a:xfrm>
            <a:off x="548309" y="2200620"/>
            <a:ext cx="7193580" cy="755128"/>
          </a:xfrm>
          <a:prstGeom prst="rect">
            <a:avLst/>
          </a:prstGeom>
        </p:spPr>
        <p:txBody>
          <a:bodyPr vert="horz" lIns="0" tIns="0" rIns="0" bIns="0" rtlCol="0" anchor="t">
            <a:noAutofit/>
          </a:bodyPr>
          <a:lstStyle>
            <a:lvl1pPr marL="0" indent="0" algn="l" defTabSz="457200" rtl="0" eaLnBrk="1" latinLnBrk="0" hangingPunct="1">
              <a:spcBef>
                <a:spcPct val="20000"/>
              </a:spcBef>
              <a:buFontTx/>
              <a:buNone/>
              <a:defRPr sz="20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cxnSp>
        <p:nvCxnSpPr>
          <p:cNvPr id="8" name="Straight Connector 7"/>
          <p:cNvCxnSpPr/>
          <p:nvPr/>
        </p:nvCxnSpPr>
        <p:spPr>
          <a:xfrm>
            <a:off x="0" y="5384586"/>
            <a:ext cx="3556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
          <p:cNvSpPr txBox="1">
            <a:spLocks/>
          </p:cNvSpPr>
          <p:nvPr/>
        </p:nvSpPr>
        <p:spPr>
          <a:xfrm>
            <a:off x="511175" y="1295843"/>
            <a:ext cx="9201150" cy="779151"/>
          </a:xfrm>
          <a:prstGeom prst="rect">
            <a:avLst/>
          </a:prstGeom>
        </p:spPr>
        <p:txBody>
          <a:bodyPr vert="horz" lIns="0" tIns="0" rIns="0" bIns="0" rtlCol="0" anchor="t" anchorCtr="0">
            <a:noAutofit/>
          </a:bodyPr>
          <a:lstStyle>
            <a:lvl1pPr algn="l" defTabSz="457200" rtl="0" eaLnBrk="1" latinLnBrk="0" hangingPunct="1">
              <a:spcBef>
                <a:spcPct val="0"/>
              </a:spcBef>
              <a:buNone/>
              <a:defRPr sz="3500" b="1" kern="1200">
                <a:ln>
                  <a:noFill/>
                </a:ln>
                <a:solidFill>
                  <a:schemeClr val="accent6"/>
                </a:solidFill>
                <a:latin typeface="Arial"/>
                <a:ea typeface="+mj-ea"/>
                <a:cs typeface="Arial"/>
              </a:defRPr>
            </a:lvl1pPr>
          </a:lstStyle>
          <a:p>
            <a:r>
              <a:rPr lang="en-GB" dirty="0">
                <a:solidFill>
                  <a:schemeClr val="accent1"/>
                </a:solidFill>
              </a:rPr>
              <a:t>Tenant support</a:t>
            </a:r>
            <a:endParaRPr lang="en-US" dirty="0">
              <a:solidFill>
                <a:schemeClr val="accent1"/>
              </a:solidFill>
            </a:endParaRPr>
          </a:p>
        </p:txBody>
      </p:sp>
      <p:pic>
        <p:nvPicPr>
          <p:cNvPr id="3" name="Picture 2" descr="A picture containing building, apartment building, government building&#10;&#10;Description automatically generated">
            <a:extLst>
              <a:ext uri="{FF2B5EF4-FFF2-40B4-BE49-F238E27FC236}">
                <a16:creationId xmlns:a16="http://schemas.microsoft.com/office/drawing/2014/main" id="{549911FC-500A-4E73-9682-E122D1106FE9}"/>
              </a:ext>
            </a:extLst>
          </p:cNvPr>
          <p:cNvPicPr>
            <a:picLocks noChangeAspect="1"/>
          </p:cNvPicPr>
          <p:nvPr/>
        </p:nvPicPr>
        <p:blipFill>
          <a:blip r:embed="rId3"/>
          <a:stretch>
            <a:fillRect/>
          </a:stretch>
        </p:blipFill>
        <p:spPr>
          <a:xfrm>
            <a:off x="4116039" y="385528"/>
            <a:ext cx="5904739" cy="5124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Camden council logo - Central London Forward : Central London Forward">
            <a:extLst>
              <a:ext uri="{FF2B5EF4-FFF2-40B4-BE49-F238E27FC236}">
                <a16:creationId xmlns:a16="http://schemas.microsoft.com/office/drawing/2014/main" id="{F015A634-04B2-8616-9E08-74885D4114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26" y="266612"/>
            <a:ext cx="2962547" cy="90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7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0F175-7F47-E429-88A3-678B3F5F3799}"/>
              </a:ext>
            </a:extLst>
          </p:cNvPr>
          <p:cNvSpPr>
            <a:spLocks noGrp="1"/>
          </p:cNvSpPr>
          <p:nvPr>
            <p:ph type="title"/>
          </p:nvPr>
        </p:nvSpPr>
        <p:spPr/>
        <p:txBody>
          <a:bodyPr/>
          <a:lstStyle/>
          <a:p>
            <a:r>
              <a:rPr lang="en-GB" dirty="0"/>
              <a:t>What if no response?</a:t>
            </a:r>
          </a:p>
        </p:txBody>
      </p:sp>
      <p:sp>
        <p:nvSpPr>
          <p:cNvPr id="5" name="TextBox 4">
            <a:extLst>
              <a:ext uri="{FF2B5EF4-FFF2-40B4-BE49-F238E27FC236}">
                <a16:creationId xmlns:a16="http://schemas.microsoft.com/office/drawing/2014/main" id="{6311ECF8-DAD7-7CA6-2E5A-F0A13EF36D29}"/>
              </a:ext>
            </a:extLst>
          </p:cNvPr>
          <p:cNvSpPr txBox="1"/>
          <p:nvPr/>
        </p:nvSpPr>
        <p:spPr>
          <a:xfrm>
            <a:off x="1200491" y="1930333"/>
            <a:ext cx="8084186" cy="2369880"/>
          </a:xfrm>
          <a:prstGeom prst="rect">
            <a:avLst/>
          </a:prstGeom>
          <a:noFill/>
        </p:spPr>
        <p:txBody>
          <a:bodyPr wrap="square">
            <a:spAutoFit/>
          </a:bodyPr>
          <a:lstStyle/>
          <a:p>
            <a:pPr marL="457200" indent="-457200">
              <a:buFont typeface="Arial" panose="020B0604020202020204" pitchFamily="34" charset="0"/>
              <a:buChar char="•"/>
            </a:pPr>
            <a:r>
              <a:rPr lang="en-GB" sz="2800" dirty="0"/>
              <a:t>Send another email/text to your landlord</a:t>
            </a:r>
          </a:p>
          <a:p>
            <a:pPr marL="800100" lvl="1" indent="-342900">
              <a:buFont typeface="Arial" panose="020B0604020202020204" pitchFamily="34" charset="0"/>
              <a:buChar char="•"/>
            </a:pPr>
            <a:r>
              <a:rPr lang="en-GB" sz="2400" dirty="0"/>
              <a:t>When reported previously</a:t>
            </a:r>
          </a:p>
          <a:p>
            <a:pPr marL="800100" lvl="1" indent="-342900">
              <a:buFont typeface="Arial" panose="020B0604020202020204" pitchFamily="34" charset="0"/>
              <a:buChar char="•"/>
            </a:pPr>
            <a:r>
              <a:rPr lang="en-GB" sz="2400" dirty="0"/>
              <a:t>State impact on your physical or mental heath</a:t>
            </a:r>
            <a:endParaRPr lang="en-GB" sz="2400" dirty="0">
              <a:cs typeface="Calibri"/>
            </a:endParaRPr>
          </a:p>
          <a:p>
            <a:pPr marL="800100" lvl="1" indent="-342900">
              <a:buFont typeface="Arial" panose="020B0604020202020204" pitchFamily="34" charset="0"/>
              <a:buChar char="•"/>
            </a:pPr>
            <a:r>
              <a:rPr lang="en-GB" sz="2400" dirty="0"/>
              <a:t>Give reasonable time period for landlord to respond</a:t>
            </a:r>
            <a:endParaRPr lang="en-GB" sz="2400" dirty="0">
              <a:cs typeface="Calibri" panose="020F0502020204030204"/>
            </a:endParaRPr>
          </a:p>
          <a:p>
            <a:pPr marL="800100" lvl="1" indent="-342900">
              <a:buFont typeface="Arial" panose="020B0604020202020204" pitchFamily="34" charset="0"/>
              <a:buChar char="•"/>
            </a:pPr>
            <a:r>
              <a:rPr lang="en-GB" sz="2400" dirty="0"/>
              <a:t>You may want to mention you will refer to local council if no response</a:t>
            </a:r>
          </a:p>
        </p:txBody>
      </p:sp>
    </p:spTree>
    <p:extLst>
      <p:ext uri="{BB962C8B-B14F-4D97-AF65-F5344CB8AC3E}">
        <p14:creationId xmlns:p14="http://schemas.microsoft.com/office/powerpoint/2010/main" val="209199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4344F3-7D51-4AF8-1A53-21FBF4D74261}"/>
              </a:ext>
            </a:extLst>
          </p:cNvPr>
          <p:cNvSpPr>
            <a:spLocks noGrp="1"/>
          </p:cNvSpPr>
          <p:nvPr>
            <p:ph idx="1"/>
          </p:nvPr>
        </p:nvSpPr>
        <p:spPr>
          <a:xfrm>
            <a:off x="561557" y="1029980"/>
            <a:ext cx="9214072" cy="4446347"/>
          </a:xfrm>
        </p:spPr>
        <p:txBody>
          <a:bodyPr/>
          <a:lstStyle/>
          <a:p>
            <a:r>
              <a:rPr lang="en-GB" sz="3200" b="1" dirty="0"/>
              <a:t>Contact the council</a:t>
            </a:r>
          </a:p>
          <a:p>
            <a:r>
              <a:rPr lang="en-GB" sz="3200" b="1" dirty="0"/>
              <a:t>	</a:t>
            </a:r>
            <a:r>
              <a:rPr lang="en-GB" sz="2400" dirty="0">
                <a:hlinkClick r:id="rId2"/>
              </a:rPr>
              <a:t>hmolicensing@camden.gov.uk</a:t>
            </a:r>
            <a:r>
              <a:rPr lang="en-GB" sz="2400" dirty="0"/>
              <a:t> </a:t>
            </a:r>
          </a:p>
          <a:p>
            <a:r>
              <a:rPr lang="en-GB" sz="2400" dirty="0"/>
              <a:t>	</a:t>
            </a:r>
            <a:r>
              <a:rPr lang="en-GB" sz="2400" dirty="0">
                <a:hlinkClick r:id="rId3"/>
              </a:rPr>
              <a:t>www.camden.gov.uk/web/private-renters-in-camden/get-help</a:t>
            </a:r>
            <a:r>
              <a:rPr lang="en-GB" sz="2400" dirty="0"/>
              <a:t> </a:t>
            </a:r>
          </a:p>
          <a:p>
            <a:r>
              <a:rPr lang="en-GB" dirty="0"/>
              <a:t>	020 7974 4444</a:t>
            </a:r>
          </a:p>
          <a:p>
            <a:r>
              <a:rPr lang="en-GB" sz="2800" b="1" dirty="0"/>
              <a:t>Can take action using various legislation</a:t>
            </a:r>
          </a:p>
          <a:p>
            <a:pPr lvl="1"/>
            <a:r>
              <a:rPr lang="en-GB" sz="2400" dirty="0"/>
              <a:t>Primary legislation - Housing Act 2004</a:t>
            </a:r>
          </a:p>
          <a:p>
            <a:pPr lvl="2"/>
            <a:r>
              <a:rPr lang="en-GB" dirty="0"/>
              <a:t>Housing Health and Safety Rating System (HHSRS)</a:t>
            </a:r>
          </a:p>
          <a:p>
            <a:pPr lvl="1"/>
            <a:r>
              <a:rPr lang="en-GB" sz="2400" dirty="0"/>
              <a:t>Public Health Acts – blocked drains, WC</a:t>
            </a:r>
          </a:p>
          <a:p>
            <a:pPr lvl="1"/>
            <a:r>
              <a:rPr lang="en-GB" sz="2400" dirty="0"/>
              <a:t>Prevention of Damage by Pests Act 1949</a:t>
            </a:r>
          </a:p>
          <a:p>
            <a:pPr lvl="1"/>
            <a:r>
              <a:rPr lang="en-GB" sz="2400" dirty="0"/>
              <a:t>Environmental Protection Act 1990</a:t>
            </a:r>
          </a:p>
          <a:p>
            <a:endParaRPr lang="en-GB" dirty="0"/>
          </a:p>
        </p:txBody>
      </p:sp>
      <p:sp>
        <p:nvSpPr>
          <p:cNvPr id="3" name="Title 2">
            <a:extLst>
              <a:ext uri="{FF2B5EF4-FFF2-40B4-BE49-F238E27FC236}">
                <a16:creationId xmlns:a16="http://schemas.microsoft.com/office/drawing/2014/main" id="{FEC1305E-0612-F210-EC3C-224E8BB72E99}"/>
              </a:ext>
            </a:extLst>
          </p:cNvPr>
          <p:cNvSpPr>
            <a:spLocks noGrp="1"/>
          </p:cNvSpPr>
          <p:nvPr>
            <p:ph type="title"/>
          </p:nvPr>
        </p:nvSpPr>
        <p:spPr/>
        <p:txBody>
          <a:bodyPr/>
          <a:lstStyle/>
          <a:p>
            <a:r>
              <a:rPr lang="en-GB" dirty="0"/>
              <a:t>Still no response!</a:t>
            </a:r>
          </a:p>
        </p:txBody>
      </p:sp>
    </p:spTree>
    <p:extLst>
      <p:ext uri="{BB962C8B-B14F-4D97-AF65-F5344CB8AC3E}">
        <p14:creationId xmlns:p14="http://schemas.microsoft.com/office/powerpoint/2010/main" val="56118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42580-4C69-6F81-E16F-1F81B42DDCA8}"/>
              </a:ext>
            </a:extLst>
          </p:cNvPr>
          <p:cNvSpPr>
            <a:spLocks noGrp="1"/>
          </p:cNvSpPr>
          <p:nvPr>
            <p:ph idx="1"/>
          </p:nvPr>
        </p:nvSpPr>
        <p:spPr>
          <a:xfrm>
            <a:off x="498253" y="1600204"/>
            <a:ext cx="9214072" cy="1916720"/>
          </a:xfrm>
        </p:spPr>
        <p:txBody>
          <a:bodyPr/>
          <a:lstStyle/>
          <a:p>
            <a:r>
              <a:rPr lang="en-GB" sz="3200" dirty="0"/>
              <a:t>Wide range of advice and guidance for tenants.</a:t>
            </a:r>
          </a:p>
          <a:p>
            <a:endParaRPr lang="en-GB" sz="3200" dirty="0"/>
          </a:p>
          <a:p>
            <a:pPr algn="ctr"/>
            <a:r>
              <a:rPr lang="en-GB" sz="2800" dirty="0">
                <a:hlinkClick r:id="rId2"/>
              </a:rPr>
              <a:t>www.camden.gov.uk/web/private-renters-in-camden</a:t>
            </a:r>
            <a:endParaRPr lang="en-GB" sz="3200" dirty="0"/>
          </a:p>
        </p:txBody>
      </p:sp>
      <p:sp>
        <p:nvSpPr>
          <p:cNvPr id="3" name="Title 2">
            <a:extLst>
              <a:ext uri="{FF2B5EF4-FFF2-40B4-BE49-F238E27FC236}">
                <a16:creationId xmlns:a16="http://schemas.microsoft.com/office/drawing/2014/main" id="{5CB3878E-63B0-858F-D7F9-1F9234DC69CB}"/>
              </a:ext>
            </a:extLst>
          </p:cNvPr>
          <p:cNvSpPr>
            <a:spLocks noGrp="1"/>
          </p:cNvSpPr>
          <p:nvPr>
            <p:ph type="title"/>
          </p:nvPr>
        </p:nvSpPr>
        <p:spPr/>
        <p:txBody>
          <a:bodyPr/>
          <a:lstStyle/>
          <a:p>
            <a:r>
              <a:rPr lang="en-GB" dirty="0"/>
              <a:t>Camden Private Renters website</a:t>
            </a:r>
          </a:p>
        </p:txBody>
      </p:sp>
      <p:pic>
        <p:nvPicPr>
          <p:cNvPr id="5" name="Picture 4">
            <a:extLst>
              <a:ext uri="{FF2B5EF4-FFF2-40B4-BE49-F238E27FC236}">
                <a16:creationId xmlns:a16="http://schemas.microsoft.com/office/drawing/2014/main" id="{6AD2B796-4CB7-C240-4E99-B2B4AE60094C}"/>
              </a:ext>
            </a:extLst>
          </p:cNvPr>
          <p:cNvPicPr>
            <a:picLocks noChangeAspect="1"/>
          </p:cNvPicPr>
          <p:nvPr/>
        </p:nvPicPr>
        <p:blipFill>
          <a:blip r:embed="rId3"/>
          <a:stretch>
            <a:fillRect/>
          </a:stretch>
        </p:blipFill>
        <p:spPr>
          <a:xfrm>
            <a:off x="3700576" y="3516924"/>
            <a:ext cx="2400318" cy="2381267"/>
          </a:xfrm>
          <a:prstGeom prst="rect">
            <a:avLst/>
          </a:prstGeom>
        </p:spPr>
      </p:pic>
    </p:spTree>
    <p:extLst>
      <p:ext uri="{BB962C8B-B14F-4D97-AF65-F5344CB8AC3E}">
        <p14:creationId xmlns:p14="http://schemas.microsoft.com/office/powerpoint/2010/main" val="304567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A5C4F9-BF54-1D27-90A4-960240753449}"/>
              </a:ext>
            </a:extLst>
          </p:cNvPr>
          <p:cNvSpPr>
            <a:spLocks noGrp="1"/>
          </p:cNvSpPr>
          <p:nvPr>
            <p:ph type="title"/>
          </p:nvPr>
        </p:nvSpPr>
        <p:spPr>
          <a:xfrm>
            <a:off x="511175" y="274638"/>
            <a:ext cx="9201150" cy="1143000"/>
          </a:xfrm>
        </p:spPr>
        <p:txBody>
          <a:bodyPr anchor="t">
            <a:normAutofit/>
          </a:bodyPr>
          <a:lstStyle/>
          <a:p>
            <a:r>
              <a:rPr lang="en-GB" dirty="0"/>
              <a:t>Take your own action</a:t>
            </a:r>
          </a:p>
        </p:txBody>
      </p:sp>
      <p:sp>
        <p:nvSpPr>
          <p:cNvPr id="9" name="Content Placeholder 2">
            <a:extLst>
              <a:ext uri="{FF2B5EF4-FFF2-40B4-BE49-F238E27FC236}">
                <a16:creationId xmlns:a16="http://schemas.microsoft.com/office/drawing/2014/main" id="{0DDE0291-BE99-3AFC-9F6D-46314A81BAB8}"/>
              </a:ext>
            </a:extLst>
          </p:cNvPr>
          <p:cNvSpPr>
            <a:spLocks noGrp="1"/>
          </p:cNvSpPr>
          <p:nvPr>
            <p:ph sz="half" idx="1"/>
          </p:nvPr>
        </p:nvSpPr>
        <p:spPr>
          <a:xfrm>
            <a:off x="419735" y="2711554"/>
            <a:ext cx="4515379" cy="1297739"/>
          </a:xfrm>
        </p:spPr>
        <p:txBody>
          <a:bodyPr/>
          <a:lstStyle/>
          <a:p>
            <a:r>
              <a:rPr lang="en-GB" sz="2800" dirty="0">
                <a:hlinkClick r:id="rId3"/>
              </a:rPr>
              <a:t>Homes (Fitness for Human Habitation) Act 2018</a:t>
            </a:r>
            <a:endParaRPr lang="en-GB" sz="2800" dirty="0"/>
          </a:p>
          <a:p>
            <a:endParaRPr lang="en-US" dirty="0"/>
          </a:p>
        </p:txBody>
      </p:sp>
      <p:pic>
        <p:nvPicPr>
          <p:cNvPr id="4" name="Picture 2" descr="Homes (Fitness for Human Habitation) Act 2018 is now Law! : ALL Wessex">
            <a:extLst>
              <a:ext uri="{FF2B5EF4-FFF2-40B4-BE49-F238E27FC236}">
                <a16:creationId xmlns:a16="http://schemas.microsoft.com/office/drawing/2014/main" id="{F3152E74-F00E-E6E1-78C4-F2AD4C9DA9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47" r="10031" b="2"/>
          <a:stretch/>
        </p:blipFill>
        <p:spPr bwMode="auto">
          <a:xfrm>
            <a:off x="5196946" y="1600201"/>
            <a:ext cx="4515379" cy="4525962"/>
          </a:xfrm>
          <a:prstGeom prst="rect">
            <a:avLst/>
          </a:prstGeom>
          <a:solidFill>
            <a:srgbClr val="FFFFFF"/>
          </a:solidFill>
        </p:spPr>
      </p:pic>
    </p:spTree>
    <p:extLst>
      <p:ext uri="{BB962C8B-B14F-4D97-AF65-F5344CB8AC3E}">
        <p14:creationId xmlns:p14="http://schemas.microsoft.com/office/powerpoint/2010/main" val="208406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253" y="1600204"/>
            <a:ext cx="9214072" cy="2806992"/>
          </a:xfrm>
        </p:spPr>
        <p:txBody>
          <a:bodyPr vert="horz" lIns="0" tIns="0" rIns="0" bIns="0" rtlCol="0" anchor="t">
            <a:noAutofit/>
          </a:bodyPr>
          <a:lstStyle/>
          <a:p>
            <a:pPr marL="342900" indent="-342900">
              <a:buFont typeface="Arial" panose="020B0604020202020204" pitchFamily="34" charset="0"/>
              <a:buChar char="•"/>
            </a:pPr>
            <a:r>
              <a:rPr lang="en-US" sz="2800" dirty="0"/>
              <a:t>Disrepair and poor management</a:t>
            </a:r>
          </a:p>
          <a:p>
            <a:pPr marL="342900" indent="-342900">
              <a:buFont typeface="Arial" panose="020B0604020202020204" pitchFamily="34" charset="0"/>
              <a:buChar char="•"/>
            </a:pPr>
            <a:r>
              <a:rPr lang="en-US" sz="2800" dirty="0"/>
              <a:t>Houses in Multiple Occupation Licensing</a:t>
            </a:r>
          </a:p>
          <a:p>
            <a:pPr marL="342900" indent="-342900">
              <a:buFont typeface="Arial" panose="020B0604020202020204" pitchFamily="34" charset="0"/>
              <a:buChar char="•"/>
            </a:pPr>
            <a:r>
              <a:rPr lang="en-US" sz="2800" dirty="0"/>
              <a:t>Support with rent</a:t>
            </a:r>
          </a:p>
          <a:p>
            <a:pPr marL="342900" indent="-342900">
              <a:buFont typeface="Arial" panose="020B0604020202020204" pitchFamily="34" charset="0"/>
              <a:buChar char="•"/>
            </a:pPr>
            <a:r>
              <a:rPr lang="en-US" sz="2800" dirty="0"/>
              <a:t>Eviction</a:t>
            </a:r>
          </a:p>
          <a:p>
            <a:pPr marL="342900" indent="-342900">
              <a:buFont typeface="Arial" panose="020B0604020202020204" pitchFamily="34" charset="0"/>
              <a:buChar char="•"/>
            </a:pPr>
            <a:r>
              <a:rPr lang="en-US" sz="2800" dirty="0"/>
              <a:t>Harassment </a:t>
            </a:r>
          </a:p>
        </p:txBody>
      </p:sp>
      <p:sp>
        <p:nvSpPr>
          <p:cNvPr id="3" name="Title 2"/>
          <p:cNvSpPr>
            <a:spLocks noGrp="1"/>
          </p:cNvSpPr>
          <p:nvPr>
            <p:ph type="title"/>
          </p:nvPr>
        </p:nvSpPr>
        <p:spPr/>
        <p:txBody>
          <a:bodyPr/>
          <a:lstStyle/>
          <a:p>
            <a:r>
              <a:rPr lang="en-US" dirty="0"/>
              <a:t>Supporting tenants</a:t>
            </a:r>
          </a:p>
        </p:txBody>
      </p:sp>
    </p:spTree>
    <p:extLst>
      <p:ext uri="{BB962C8B-B14F-4D97-AF65-F5344CB8AC3E}">
        <p14:creationId xmlns:p14="http://schemas.microsoft.com/office/powerpoint/2010/main" val="20725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Private Sector Housing Service</a:t>
            </a:r>
            <a:br>
              <a:rPr lang="en-US" dirty="0"/>
            </a:br>
            <a:endParaRPr lang="en-US" dirty="0"/>
          </a:p>
        </p:txBody>
      </p:sp>
      <p:sp>
        <p:nvSpPr>
          <p:cNvPr id="5" name="Content Placeholder 4"/>
          <p:cNvSpPr>
            <a:spLocks noGrp="1"/>
          </p:cNvSpPr>
          <p:nvPr>
            <p:ph sz="half" idx="1"/>
          </p:nvPr>
        </p:nvSpPr>
        <p:spPr>
          <a:xfrm>
            <a:off x="511369" y="1637414"/>
            <a:ext cx="8872058" cy="4488755"/>
          </a:xfrm>
        </p:spPr>
        <p:txBody>
          <a:bodyPr vert="horz" lIns="0" tIns="0" rIns="0" bIns="0" rtlCol="0" anchor="t">
            <a:noAutofit/>
          </a:bodyPr>
          <a:lstStyle/>
          <a:p>
            <a:pPr algn="l" rtl="0" fontAlgn="base"/>
            <a:r>
              <a:rPr lang="en-GB" sz="3200" b="1" i="0" u="none" strike="noStrike" dirty="0">
                <a:solidFill>
                  <a:srgbClr val="595959"/>
                </a:solidFill>
                <a:effectLst/>
                <a:latin typeface="Arial" panose="020B0604020202020204" pitchFamily="34" charset="0"/>
              </a:rPr>
              <a:t>Camden</a:t>
            </a:r>
            <a:r>
              <a:rPr lang="en-GB" sz="1800" b="1" i="0" u="none" strike="noStrike" dirty="0">
                <a:solidFill>
                  <a:srgbClr val="595959"/>
                </a:solidFill>
                <a:effectLst/>
                <a:latin typeface="Arial" panose="020B0604020202020204" pitchFamily="34" charset="0"/>
              </a:rPr>
              <a:t> – 33% </a:t>
            </a:r>
            <a:r>
              <a:rPr lang="en-GB" sz="1800" b="0" i="0" u="none" strike="noStrike" dirty="0">
                <a:solidFill>
                  <a:srgbClr val="595959"/>
                </a:solidFill>
                <a:effectLst/>
                <a:latin typeface="Arial" panose="020B0604020202020204" pitchFamily="34" charset="0"/>
              </a:rPr>
              <a:t>of households (32,186) in private rented sector (London 25%)</a:t>
            </a:r>
            <a:r>
              <a:rPr lang="en-US" sz="1800" b="0" i="0" dirty="0">
                <a:solidFill>
                  <a:srgbClr val="595959"/>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endParaRPr lang="en-US" dirty="0"/>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Improve standards within the private rented sector – statutory duty under Housing Act 2004</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fontAlgn="base">
              <a:spcBef>
                <a:spcPts val="20"/>
              </a:spcBef>
              <a:buFont typeface="Arial" panose="020B0604020202020204" pitchFamily="34" charset="0"/>
              <a:buChar char="•"/>
            </a:pPr>
            <a:endParaRPr lang="en-US" sz="1800" dirty="0"/>
          </a:p>
          <a:p>
            <a:pPr lvl="1">
              <a:buFont typeface="Arial" panose="020B0604020202020204" pitchFamily="34" charset="0"/>
              <a:buChar char="•"/>
            </a:pPr>
            <a:r>
              <a:rPr lang="en-US" sz="1800" dirty="0"/>
              <a:t>Disrepair e.g. roof leaks, faulty heating systems, no hot water, damp </a:t>
            </a:r>
            <a:r>
              <a:rPr lang="en-US" sz="1800" b="0" i="0" u="none" strike="noStrike" dirty="0">
                <a:effectLst/>
              </a:rPr>
              <a:t>and </a:t>
            </a:r>
            <a:r>
              <a:rPr lang="en-US" sz="1800" dirty="0" err="1"/>
              <a:t>mould</a:t>
            </a:r>
            <a:r>
              <a:rPr lang="en-US" sz="1800" dirty="0"/>
              <a:t>, electrical hazards </a:t>
            </a:r>
            <a:r>
              <a:rPr lang="en-US" sz="1800" b="0" i="0" u="none" strike="noStrike" dirty="0">
                <a:effectLst/>
              </a:rPr>
              <a:t>(</a:t>
            </a:r>
            <a:r>
              <a:rPr lang="en-US" sz="1800" dirty="0"/>
              <a:t>could mention </a:t>
            </a:r>
            <a:r>
              <a:rPr lang="en-US" sz="1800" b="0" i="0" u="none" strike="noStrike" dirty="0">
                <a:effectLst/>
              </a:rPr>
              <a:t>HHSRS)</a:t>
            </a:r>
            <a:r>
              <a:rPr lang="en-US" sz="1800" dirty="0"/>
              <a:t> etc.</a:t>
            </a:r>
            <a:endParaRPr lang="en-US" dirty="0"/>
          </a:p>
          <a:p>
            <a:pPr lvl="1">
              <a:buFont typeface="Arial" panose="020B0604020202020204" pitchFamily="34" charset="0"/>
              <a:buChar char="•"/>
            </a:pPr>
            <a:r>
              <a:rPr lang="en-US" sz="1800" dirty="0"/>
              <a:t>Other hazards e.g. excess cold, risk of falling, inadequate security, fire safety etc.</a:t>
            </a:r>
            <a:endParaRPr lang="en-US" dirty="0"/>
          </a:p>
          <a:p>
            <a:pPr lvl="1">
              <a:buFont typeface="Arial" panose="020B0604020202020204" pitchFamily="34" charset="0"/>
              <a:buChar char="•"/>
            </a:pPr>
            <a:r>
              <a:rPr lang="en-US" sz="1800" dirty="0">
                <a:solidFill>
                  <a:srgbClr val="000000"/>
                </a:solidFill>
              </a:rPr>
              <a:t>Licensing </a:t>
            </a:r>
            <a:r>
              <a:rPr lang="en-US" sz="1800" b="0" i="0" u="none" strike="noStrike" dirty="0">
                <a:effectLst/>
              </a:rPr>
              <a:t>of </a:t>
            </a:r>
            <a:r>
              <a:rPr lang="en-US" sz="1800" dirty="0">
                <a:solidFill>
                  <a:srgbClr val="000000"/>
                </a:solidFill>
              </a:rPr>
              <a:t>houses </a:t>
            </a:r>
            <a:r>
              <a:rPr lang="en-US" sz="1800" b="0" i="0" u="none" strike="noStrike" dirty="0">
                <a:effectLst/>
              </a:rPr>
              <a:t>in </a:t>
            </a:r>
            <a:r>
              <a:rPr lang="en-US" sz="1800" dirty="0">
                <a:solidFill>
                  <a:srgbClr val="000000"/>
                </a:solidFill>
              </a:rPr>
              <a:t>multiple occupation </a:t>
            </a:r>
            <a:r>
              <a:rPr lang="en-US" sz="1800" b="0" i="0" u="none" strike="noStrike" dirty="0">
                <a:effectLst/>
              </a:rPr>
              <a:t>(</a:t>
            </a:r>
            <a:r>
              <a:rPr lang="en-US" sz="1800" dirty="0"/>
              <a:t>HMOs</a:t>
            </a:r>
            <a:r>
              <a:rPr lang="en-US" sz="1800" dirty="0">
                <a:solidFill>
                  <a:srgbClr val="000000"/>
                </a:solidFill>
              </a:rPr>
              <a:t>)</a:t>
            </a:r>
            <a:endParaRPr lang="en-US" dirty="0"/>
          </a:p>
          <a:p>
            <a:pPr lvl="1">
              <a:buFont typeface="Arial" panose="020B0604020202020204" pitchFamily="34" charset="0"/>
              <a:buChar char="•"/>
            </a:pPr>
            <a:endParaRPr lang="en-US" sz="1800" dirty="0"/>
          </a:p>
          <a:p>
            <a:endParaRPr lang="en-US" dirty="0"/>
          </a:p>
        </p:txBody>
      </p:sp>
    </p:spTree>
    <p:extLst>
      <p:ext uri="{BB962C8B-B14F-4D97-AF65-F5344CB8AC3E}">
        <p14:creationId xmlns:p14="http://schemas.microsoft.com/office/powerpoint/2010/main" val="147374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52D-65FA-51F9-2492-38A849172AB8}"/>
              </a:ext>
            </a:extLst>
          </p:cNvPr>
          <p:cNvSpPr>
            <a:spLocks noGrp="1"/>
          </p:cNvSpPr>
          <p:nvPr>
            <p:ph type="title"/>
          </p:nvPr>
        </p:nvSpPr>
        <p:spPr/>
        <p:txBody>
          <a:bodyPr/>
          <a:lstStyle/>
          <a:p>
            <a:r>
              <a:rPr lang="en-GB" dirty="0"/>
              <a:t>Houses in Multiple Occupation</a:t>
            </a:r>
          </a:p>
        </p:txBody>
      </p:sp>
      <p:sp>
        <p:nvSpPr>
          <p:cNvPr id="3" name="Content Placeholder 2">
            <a:extLst>
              <a:ext uri="{FF2B5EF4-FFF2-40B4-BE49-F238E27FC236}">
                <a16:creationId xmlns:a16="http://schemas.microsoft.com/office/drawing/2014/main" id="{9E96DDDD-7B30-6856-C588-C6692E908A0C}"/>
              </a:ext>
            </a:extLst>
          </p:cNvPr>
          <p:cNvSpPr>
            <a:spLocks noGrp="1"/>
          </p:cNvSpPr>
          <p:nvPr>
            <p:ph sz="half" idx="1"/>
          </p:nvPr>
        </p:nvSpPr>
        <p:spPr>
          <a:xfrm>
            <a:off x="511369" y="1600206"/>
            <a:ext cx="9011904" cy="4525963"/>
          </a:xfrm>
        </p:spPr>
        <p:txBody>
          <a:bodyPr vert="horz" lIns="0" tIns="0" rIns="0" bIns="0" rtlCol="0" anchor="t">
            <a:noAutofit/>
          </a:bodyPr>
          <a:lstStyle/>
          <a:p>
            <a:r>
              <a:rPr lang="en-GB" b="1" dirty="0"/>
              <a:t>What is a HMO?</a:t>
            </a:r>
          </a:p>
          <a:p>
            <a:r>
              <a:rPr lang="en-GB" dirty="0"/>
              <a:t>Property where three or more people forming two or more households share amenities (bathroom, kitchen, toilet)</a:t>
            </a:r>
          </a:p>
          <a:p>
            <a:pPr marL="342900" indent="-342900">
              <a:buFont typeface="Arial"/>
              <a:buChar char="•"/>
            </a:pPr>
            <a:endParaRPr lang="en-GB" dirty="0"/>
          </a:p>
          <a:p>
            <a:pPr marL="342900" indent="-342900">
              <a:buFont typeface="Arial"/>
              <a:buChar char="•"/>
            </a:pPr>
            <a:r>
              <a:rPr lang="en-GB" dirty="0"/>
              <a:t>All licensed HMOs inspected (first application and on renewal)</a:t>
            </a:r>
            <a:endParaRPr lang="en-US" dirty="0"/>
          </a:p>
          <a:p>
            <a:pPr marL="342900" indent="-342900">
              <a:buFont typeface="Arial"/>
              <a:buChar char="•"/>
            </a:pPr>
            <a:r>
              <a:rPr lang="en-GB" dirty="0"/>
              <a:t>Council’s HMO standards apply to HMOs</a:t>
            </a:r>
          </a:p>
          <a:p>
            <a:pPr marL="342900" indent="-342900">
              <a:buFont typeface="Arial"/>
              <a:buChar char="•"/>
            </a:pPr>
            <a:r>
              <a:rPr lang="en-GB" dirty="0"/>
              <a:t>Management regulations and HHSRS also apply to HMOs</a:t>
            </a:r>
          </a:p>
          <a:p>
            <a:pPr marL="342900" indent="-342900">
              <a:buFont typeface="Arial"/>
              <a:buChar char="•"/>
            </a:pPr>
            <a:r>
              <a:rPr lang="en-GB" dirty="0"/>
              <a:t>Licence issued (available on register) with any works needed</a:t>
            </a:r>
          </a:p>
          <a:p>
            <a:pPr marL="342900" indent="-342900">
              <a:buFont typeface="Arial"/>
              <a:buChar char="•"/>
            </a:pPr>
            <a:r>
              <a:rPr lang="en-GB" dirty="0"/>
              <a:t>One year licence issued where serious concerns</a:t>
            </a:r>
          </a:p>
          <a:p>
            <a:pPr marL="342900" indent="-342900">
              <a:buFont typeface="Arial"/>
              <a:buChar char="•"/>
            </a:pPr>
            <a:r>
              <a:rPr lang="en-GB" dirty="0"/>
              <a:t>Actively seek out unlicensed HMOs</a:t>
            </a:r>
          </a:p>
          <a:p>
            <a:pPr marL="342900" indent="-342900">
              <a:buFont typeface="Arial"/>
              <a:buChar char="•"/>
            </a:pPr>
            <a:r>
              <a:rPr lang="en-GB" dirty="0"/>
              <a:t>Compliance inspections carried out</a:t>
            </a:r>
          </a:p>
          <a:p>
            <a:pPr marL="342900" indent="-342900">
              <a:buFont typeface="Arial"/>
              <a:buChar char="•"/>
            </a:pPr>
            <a:r>
              <a:rPr lang="en-GB" dirty="0"/>
              <a:t>Report unlicensed HMOs to </a:t>
            </a:r>
            <a:r>
              <a:rPr lang="en-GB" dirty="0">
                <a:hlinkClick r:id="rId2"/>
              </a:rPr>
              <a:t>hmolicensing@camden.gov.uk</a:t>
            </a:r>
            <a:r>
              <a:rPr lang="en-GB" dirty="0"/>
              <a:t> </a:t>
            </a:r>
          </a:p>
          <a:p>
            <a:endParaRPr lang="en-GB" dirty="0"/>
          </a:p>
        </p:txBody>
      </p:sp>
    </p:spTree>
    <p:extLst>
      <p:ext uri="{BB962C8B-B14F-4D97-AF65-F5344CB8AC3E}">
        <p14:creationId xmlns:p14="http://schemas.microsoft.com/office/powerpoint/2010/main" val="412651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9FE7-A6AF-9AB2-2807-A20C9B85EC70}"/>
              </a:ext>
            </a:extLst>
          </p:cNvPr>
          <p:cNvSpPr>
            <a:spLocks noGrp="1"/>
          </p:cNvSpPr>
          <p:nvPr>
            <p:ph type="title"/>
          </p:nvPr>
        </p:nvSpPr>
        <p:spPr>
          <a:xfrm>
            <a:off x="628133" y="70109"/>
            <a:ext cx="9201150" cy="1143000"/>
          </a:xfrm>
        </p:spPr>
        <p:txBody>
          <a:bodyPr/>
          <a:lstStyle/>
          <a:p>
            <a:r>
              <a:rPr lang="en-GB" dirty="0"/>
              <a:t>Why we enforce and licence</a:t>
            </a:r>
          </a:p>
        </p:txBody>
      </p:sp>
      <p:pic>
        <p:nvPicPr>
          <p:cNvPr id="1026" name="Picture 2">
            <a:extLst>
              <a:ext uri="{FF2B5EF4-FFF2-40B4-BE49-F238E27FC236}">
                <a16:creationId xmlns:a16="http://schemas.microsoft.com/office/drawing/2014/main" id="{29361142-61DC-7B73-D818-E0E8086A0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33" y="641609"/>
            <a:ext cx="34671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6775184-8CE0-9C72-E16D-91427B46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679" y="641609"/>
            <a:ext cx="2705100"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2A941D6-BA9D-5237-A156-1548D4098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06" y="641610"/>
            <a:ext cx="2756647"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ACA4AE9-F9C3-4A7C-7E6D-61412480A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33" y="3150228"/>
            <a:ext cx="29241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AA4785-D28E-B386-DA61-0E7473B913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337" y="3150228"/>
            <a:ext cx="2796105" cy="241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4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CFB04-C34F-280C-AD03-FEC103E9E57D}"/>
              </a:ext>
            </a:extLst>
          </p:cNvPr>
          <p:cNvSpPr>
            <a:spLocks noGrp="1"/>
          </p:cNvSpPr>
          <p:nvPr>
            <p:ph type="title"/>
          </p:nvPr>
        </p:nvSpPr>
        <p:spPr/>
        <p:txBody>
          <a:bodyPr/>
          <a:lstStyle/>
          <a:p>
            <a:r>
              <a:rPr lang="en-GB" dirty="0"/>
              <a:t>What’s the problem?</a:t>
            </a:r>
          </a:p>
        </p:txBody>
      </p:sp>
      <p:sp>
        <p:nvSpPr>
          <p:cNvPr id="5" name="Content Placeholder 2">
            <a:extLst>
              <a:ext uri="{FF2B5EF4-FFF2-40B4-BE49-F238E27FC236}">
                <a16:creationId xmlns:a16="http://schemas.microsoft.com/office/drawing/2014/main" id="{55281B84-4ECD-2344-4C4C-E3C0020E39C1}"/>
              </a:ext>
            </a:extLst>
          </p:cNvPr>
          <p:cNvSpPr txBox="1">
            <a:spLocks/>
          </p:cNvSpPr>
          <p:nvPr/>
        </p:nvSpPr>
        <p:spPr>
          <a:xfrm>
            <a:off x="581396" y="1621736"/>
            <a:ext cx="5194686" cy="319964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The majority of landlords will take reports of disrepair seriously from their tenants.</a:t>
            </a:r>
          </a:p>
          <a:p>
            <a:pPr marL="342900" indent="-342900">
              <a:buFont typeface="Arial" panose="020B0604020202020204" pitchFamily="34" charset="0"/>
              <a:buChar char="•"/>
            </a:pPr>
            <a:r>
              <a:rPr lang="en-GB" sz="2400" dirty="0"/>
              <a:t>Unfortunately, there will be some that fail to take action</a:t>
            </a:r>
          </a:p>
          <a:p>
            <a:pPr marL="342900" indent="-342900">
              <a:buFont typeface="Arial" panose="020B0604020202020204" pitchFamily="34" charset="0"/>
              <a:buChar char="•"/>
            </a:pPr>
            <a:r>
              <a:rPr lang="en-GB" sz="2400" dirty="0"/>
              <a:t>Camden receives over 700 complaints a year from tenants regarding disrepair </a:t>
            </a:r>
          </a:p>
        </p:txBody>
      </p:sp>
      <p:pic>
        <p:nvPicPr>
          <p:cNvPr id="6" name="Picture 2" descr="Housing Disrepair – New Broad Street Law">
            <a:extLst>
              <a:ext uri="{FF2B5EF4-FFF2-40B4-BE49-F238E27FC236}">
                <a16:creationId xmlns:a16="http://schemas.microsoft.com/office/drawing/2014/main" id="{18AA2A18-84C1-524B-24C3-E3D66A658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082" y="1621736"/>
            <a:ext cx="4266195" cy="319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4E7CAC-A2E6-AFD7-08C2-0B3736AD6195}"/>
              </a:ext>
            </a:extLst>
          </p:cNvPr>
          <p:cNvSpPr>
            <a:spLocks noGrp="1"/>
          </p:cNvSpPr>
          <p:nvPr>
            <p:ph type="title"/>
          </p:nvPr>
        </p:nvSpPr>
        <p:spPr/>
        <p:txBody>
          <a:bodyPr/>
          <a:lstStyle/>
          <a:p>
            <a:r>
              <a:rPr lang="en-GB" dirty="0"/>
              <a:t>Who’s responsible?</a:t>
            </a:r>
          </a:p>
        </p:txBody>
      </p:sp>
      <p:sp>
        <p:nvSpPr>
          <p:cNvPr id="5" name="TextBox 4">
            <a:extLst>
              <a:ext uri="{FF2B5EF4-FFF2-40B4-BE49-F238E27FC236}">
                <a16:creationId xmlns:a16="http://schemas.microsoft.com/office/drawing/2014/main" id="{CCECF6B8-3E9C-95F1-89D8-4378738A97BA}"/>
              </a:ext>
            </a:extLst>
          </p:cNvPr>
          <p:cNvSpPr txBox="1"/>
          <p:nvPr/>
        </p:nvSpPr>
        <p:spPr>
          <a:xfrm>
            <a:off x="450160" y="1755339"/>
            <a:ext cx="7007679" cy="3785652"/>
          </a:xfrm>
          <a:prstGeom prst="rect">
            <a:avLst/>
          </a:prstGeom>
          <a:noFill/>
        </p:spPr>
        <p:txBody>
          <a:bodyPr wrap="square">
            <a:spAutoFit/>
          </a:bodyPr>
          <a:lstStyle/>
          <a:p>
            <a:pPr marL="0" indent="0">
              <a:buNone/>
            </a:pPr>
            <a:r>
              <a:rPr lang="en-GB" sz="2000" dirty="0"/>
              <a:t>Your landlord will be responsible for most repairs: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000" dirty="0"/>
          </a:p>
          <a:p>
            <a:pPr marL="0" indent="0">
              <a:buNone/>
            </a:pPr>
            <a:r>
              <a:rPr lang="en-GB" sz="2000" dirty="0"/>
              <a:t>However, check your contract for extra responsibilities</a:t>
            </a:r>
          </a:p>
        </p:txBody>
      </p:sp>
      <p:pic>
        <p:nvPicPr>
          <p:cNvPr id="6" name="Picture 2" descr="Landlords: Your obligations when letting a bedsit. ">
            <a:extLst>
              <a:ext uri="{FF2B5EF4-FFF2-40B4-BE49-F238E27FC236}">
                <a16:creationId xmlns:a16="http://schemas.microsoft.com/office/drawing/2014/main" id="{A554C14E-4686-8CE6-B3C9-0EB472B1E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9" r="49336" b="7237"/>
          <a:stretch/>
        </p:blipFill>
        <p:spPr bwMode="auto">
          <a:xfrm>
            <a:off x="6782489" y="1832212"/>
            <a:ext cx="2991977" cy="29615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6A392F79-CBDD-89C0-0E99-AD74D9726D04}"/>
              </a:ext>
            </a:extLst>
          </p:cNvPr>
          <p:cNvGraphicFramePr>
            <a:graphicFrameLocks noGrp="1"/>
          </p:cNvGraphicFramePr>
          <p:nvPr>
            <p:extLst>
              <p:ext uri="{D42A27DB-BD31-4B8C-83A1-F6EECF244321}">
                <p14:modId xmlns:p14="http://schemas.microsoft.com/office/powerpoint/2010/main" val="3890537590"/>
              </p:ext>
            </p:extLst>
          </p:nvPr>
        </p:nvGraphicFramePr>
        <p:xfrm>
          <a:off x="450160" y="2346261"/>
          <a:ext cx="6135698" cy="2603808"/>
        </p:xfrm>
        <a:graphic>
          <a:graphicData uri="http://schemas.openxmlformats.org/drawingml/2006/table">
            <a:tbl>
              <a:tblPr firstRow="1" bandRow="1">
                <a:tableStyleId>{2D5ABB26-0587-4C30-8999-92F81FD0307C}</a:tableStyleId>
              </a:tblPr>
              <a:tblGrid>
                <a:gridCol w="3067849">
                  <a:extLst>
                    <a:ext uri="{9D8B030D-6E8A-4147-A177-3AD203B41FA5}">
                      <a16:colId xmlns:a16="http://schemas.microsoft.com/office/drawing/2014/main" val="4242453922"/>
                    </a:ext>
                  </a:extLst>
                </a:gridCol>
                <a:gridCol w="3067849">
                  <a:extLst>
                    <a:ext uri="{9D8B030D-6E8A-4147-A177-3AD203B41FA5}">
                      <a16:colId xmlns:a16="http://schemas.microsoft.com/office/drawing/2014/main" val="810998189"/>
                    </a:ext>
                  </a:extLst>
                </a:gridCol>
              </a:tblGrid>
              <a:tr h="500688">
                <a:tc>
                  <a:txBody>
                    <a:bodyPr/>
                    <a:lstStyle/>
                    <a:p>
                      <a:pPr marL="285750" indent="-285750">
                        <a:buFont typeface="Arial" panose="020B0604020202020204" pitchFamily="34" charset="0"/>
                        <a:buChar char="•"/>
                      </a:pPr>
                      <a:r>
                        <a:rPr lang="en-GB" sz="2000"/>
                        <a:t>Electrical wiring</a:t>
                      </a:r>
                    </a:p>
                  </a:txBody>
                  <a:tcPr/>
                </a:tc>
                <a:tc>
                  <a:txBody>
                    <a:bodyPr/>
                    <a:lstStyle/>
                    <a:p>
                      <a:pPr marL="285750" indent="-285750">
                        <a:buFont typeface="Arial" panose="020B0604020202020204" pitchFamily="34" charset="0"/>
                        <a:buChar char="•"/>
                      </a:pPr>
                      <a:r>
                        <a:rPr lang="en-GB" sz="2000" dirty="0"/>
                        <a:t>Structure</a:t>
                      </a:r>
                      <a:r>
                        <a:rPr lang="en-GB" sz="2000" baseline="0" dirty="0"/>
                        <a:t> and building exterior</a:t>
                      </a:r>
                      <a:endParaRPr lang="en-GB" sz="2000" dirty="0"/>
                    </a:p>
                  </a:txBody>
                  <a:tcPr/>
                </a:tc>
                <a:extLst>
                  <a:ext uri="{0D108BD9-81ED-4DB2-BD59-A6C34878D82A}">
                    <a16:rowId xmlns:a16="http://schemas.microsoft.com/office/drawing/2014/main" val="777361165"/>
                  </a:ext>
                </a:extLst>
              </a:tr>
              <a:tr h="500688">
                <a:tc>
                  <a:txBody>
                    <a:bodyPr/>
                    <a:lstStyle/>
                    <a:p>
                      <a:pPr marL="285750" indent="-285750">
                        <a:buFont typeface="Arial" panose="020B0604020202020204" pitchFamily="34" charset="0"/>
                        <a:buChar char="•"/>
                      </a:pPr>
                      <a:r>
                        <a:rPr lang="en-GB" sz="2000" dirty="0"/>
                        <a:t>Gas appliances</a:t>
                      </a:r>
                    </a:p>
                  </a:txBody>
                  <a:tcPr/>
                </a:tc>
                <a:tc>
                  <a:txBody>
                    <a:bodyPr/>
                    <a:lstStyle/>
                    <a:p>
                      <a:pPr marL="285750" indent="-285750">
                        <a:buFont typeface="Arial" panose="020B0604020202020204" pitchFamily="34" charset="0"/>
                        <a:buChar char="•"/>
                      </a:pPr>
                      <a:r>
                        <a:rPr lang="en-GB" sz="2000"/>
                        <a:t>Baths, sinks,</a:t>
                      </a:r>
                      <a:r>
                        <a:rPr lang="en-GB" sz="2000" baseline="0"/>
                        <a:t> toilets and drains</a:t>
                      </a:r>
                      <a:endParaRPr lang="en-GB" sz="2000"/>
                    </a:p>
                  </a:txBody>
                  <a:tcPr/>
                </a:tc>
                <a:extLst>
                  <a:ext uri="{0D108BD9-81ED-4DB2-BD59-A6C34878D82A}">
                    <a16:rowId xmlns:a16="http://schemas.microsoft.com/office/drawing/2014/main" val="3734247628"/>
                  </a:ext>
                </a:extLst>
              </a:tr>
              <a:tr h="500688">
                <a:tc>
                  <a:txBody>
                    <a:bodyPr/>
                    <a:lstStyle/>
                    <a:p>
                      <a:pPr marL="285750" indent="-285750">
                        <a:buFont typeface="Arial" panose="020B0604020202020204" pitchFamily="34" charset="0"/>
                        <a:buChar char="•"/>
                      </a:pPr>
                      <a:r>
                        <a:rPr lang="en-GB" sz="2000" dirty="0"/>
                        <a:t>Fire</a:t>
                      </a:r>
                      <a:r>
                        <a:rPr lang="en-GB" sz="2000" baseline="0" dirty="0"/>
                        <a:t> safety</a:t>
                      </a:r>
                      <a:endParaRPr lang="en-GB" sz="2000" dirty="0"/>
                    </a:p>
                  </a:txBody>
                  <a:tcPr/>
                </a:tc>
                <a:tc>
                  <a:txBody>
                    <a:bodyPr/>
                    <a:lstStyle/>
                    <a:p>
                      <a:pPr marL="285750" indent="-285750">
                        <a:buFont typeface="Arial" panose="020B0604020202020204" pitchFamily="34" charset="0"/>
                        <a:buChar char="•"/>
                      </a:pPr>
                      <a:r>
                        <a:rPr lang="en-GB" sz="2000"/>
                        <a:t>Damage to decorations</a:t>
                      </a:r>
                    </a:p>
                  </a:txBody>
                  <a:tcPr/>
                </a:tc>
                <a:extLst>
                  <a:ext uri="{0D108BD9-81ED-4DB2-BD59-A6C34878D82A}">
                    <a16:rowId xmlns:a16="http://schemas.microsoft.com/office/drawing/2014/main" val="2298971372"/>
                  </a:ext>
                </a:extLst>
              </a:tr>
              <a:tr h="500688">
                <a:tc>
                  <a:txBody>
                    <a:bodyPr/>
                    <a:lstStyle/>
                    <a:p>
                      <a:pPr marL="285750" indent="-285750">
                        <a:buFont typeface="Arial" panose="020B0604020202020204" pitchFamily="34" charset="0"/>
                        <a:buChar char="•"/>
                      </a:pPr>
                      <a:r>
                        <a:rPr lang="en-GB" sz="2000"/>
                        <a:t>Common areas</a:t>
                      </a:r>
                    </a:p>
                  </a:txBody>
                  <a:tcPr/>
                </a:tc>
                <a:tc>
                  <a:txBody>
                    <a:bodyPr/>
                    <a:lstStyle/>
                    <a:p>
                      <a:endParaRPr lang="en-GB" sz="2000" dirty="0"/>
                    </a:p>
                  </a:txBody>
                  <a:tcPr/>
                </a:tc>
                <a:extLst>
                  <a:ext uri="{0D108BD9-81ED-4DB2-BD59-A6C34878D82A}">
                    <a16:rowId xmlns:a16="http://schemas.microsoft.com/office/drawing/2014/main" val="2212392255"/>
                  </a:ext>
                </a:extLst>
              </a:tr>
            </a:tbl>
          </a:graphicData>
        </a:graphic>
      </p:graphicFrame>
    </p:spTree>
    <p:extLst>
      <p:ext uri="{BB962C8B-B14F-4D97-AF65-F5344CB8AC3E}">
        <p14:creationId xmlns:p14="http://schemas.microsoft.com/office/powerpoint/2010/main" val="4616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020AFF-66F9-297F-AFC7-EDE4B3816EF5}"/>
              </a:ext>
            </a:extLst>
          </p:cNvPr>
          <p:cNvSpPr>
            <a:spLocks noGrp="1"/>
          </p:cNvSpPr>
          <p:nvPr>
            <p:ph type="title"/>
          </p:nvPr>
        </p:nvSpPr>
        <p:spPr/>
        <p:txBody>
          <a:bodyPr/>
          <a:lstStyle/>
          <a:p>
            <a:r>
              <a:rPr lang="en-GB" dirty="0"/>
              <a:t>Your responsibilities</a:t>
            </a:r>
          </a:p>
        </p:txBody>
      </p:sp>
      <p:sp>
        <p:nvSpPr>
          <p:cNvPr id="7" name="TextBox 6">
            <a:extLst>
              <a:ext uri="{FF2B5EF4-FFF2-40B4-BE49-F238E27FC236}">
                <a16:creationId xmlns:a16="http://schemas.microsoft.com/office/drawing/2014/main" id="{23795D10-6424-6AD2-DFB2-701091DA9E16}"/>
              </a:ext>
            </a:extLst>
          </p:cNvPr>
          <p:cNvSpPr txBox="1"/>
          <p:nvPr/>
        </p:nvSpPr>
        <p:spPr>
          <a:xfrm>
            <a:off x="511174" y="1417638"/>
            <a:ext cx="5535839" cy="3447098"/>
          </a:xfrm>
          <a:prstGeom prst="rect">
            <a:avLst/>
          </a:prstGeom>
          <a:noFill/>
        </p:spPr>
        <p:txBody>
          <a:bodyPr wrap="square">
            <a:spAutoFit/>
          </a:bodyPr>
          <a:lstStyle/>
          <a:p>
            <a:pPr marL="0" indent="0">
              <a:buNone/>
            </a:pPr>
            <a:r>
              <a:rPr lang="en-GB" sz="2000" dirty="0"/>
              <a:t>You must use your home in a ‘tenant like manner’:</a:t>
            </a:r>
          </a:p>
          <a:p>
            <a:pPr marL="285750" indent="-285750">
              <a:buFont typeface="Arial" panose="020B0604020202020204" pitchFamily="34" charset="0"/>
              <a:buChar char="•"/>
            </a:pPr>
            <a:r>
              <a:rPr lang="en-GB" sz="2000" dirty="0"/>
              <a:t>Minor maintenance (lightbulbs, smoke alarm batteries)</a:t>
            </a:r>
          </a:p>
          <a:p>
            <a:pPr marL="285750" indent="-285750">
              <a:buFont typeface="Arial" panose="020B0604020202020204" pitchFamily="34" charset="0"/>
              <a:buChar char="•"/>
            </a:pPr>
            <a:r>
              <a:rPr lang="en-GB" sz="2000" dirty="0"/>
              <a:t>Safety checks on electrical equipment you own</a:t>
            </a:r>
          </a:p>
          <a:p>
            <a:pPr marL="285750" indent="-285750">
              <a:buFont typeface="Arial" panose="020B0604020202020204" pitchFamily="34" charset="0"/>
              <a:buChar char="•"/>
            </a:pPr>
            <a:r>
              <a:rPr lang="en-GB" sz="2000" dirty="0"/>
              <a:t>Keeping you home reasonably clean</a:t>
            </a:r>
          </a:p>
          <a:p>
            <a:pPr marL="285750" indent="-285750">
              <a:buFont typeface="Arial" panose="020B0604020202020204" pitchFamily="34" charset="0"/>
              <a:buChar char="•"/>
            </a:pPr>
            <a:r>
              <a:rPr lang="en-GB" sz="2000" dirty="0"/>
              <a:t>Fixing appliances and furniture you own</a:t>
            </a:r>
          </a:p>
          <a:p>
            <a:pPr marL="285750" indent="-285750">
              <a:buFont typeface="Arial" panose="020B0604020202020204" pitchFamily="34" charset="0"/>
              <a:buChar char="•"/>
            </a:pPr>
            <a:r>
              <a:rPr lang="en-GB" sz="2000" dirty="0"/>
              <a:t>Any damage caused by you, your family or guests</a:t>
            </a:r>
          </a:p>
          <a:p>
            <a:pPr marL="285750" indent="-285750">
              <a:buFont typeface="Arial" panose="020B0604020202020204" pitchFamily="34" charset="0"/>
              <a:buChar char="•"/>
            </a:pPr>
            <a:r>
              <a:rPr lang="en-GB" sz="2000" dirty="0"/>
              <a:t>Allowing access for repairs </a:t>
            </a:r>
          </a:p>
        </p:txBody>
      </p:sp>
      <p:pic>
        <p:nvPicPr>
          <p:cNvPr id="8" name="Picture 2" descr="Inside home trashed by nightmare tenant who left holes in the walls,  smashed windows and piles of festering rubbish">
            <a:extLst>
              <a:ext uri="{FF2B5EF4-FFF2-40B4-BE49-F238E27FC236}">
                <a16:creationId xmlns:a16="http://schemas.microsoft.com/office/drawing/2014/main" id="{E1650494-E237-02B0-65B1-5A06E7703D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902" y="1846753"/>
            <a:ext cx="3859116" cy="256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9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CB786-386B-C774-A8F7-4CC66D70D6B2}"/>
              </a:ext>
            </a:extLst>
          </p:cNvPr>
          <p:cNvSpPr>
            <a:spLocks noGrp="1"/>
          </p:cNvSpPr>
          <p:nvPr>
            <p:ph type="title"/>
          </p:nvPr>
        </p:nvSpPr>
        <p:spPr/>
        <p:txBody>
          <a:bodyPr/>
          <a:lstStyle/>
          <a:p>
            <a:r>
              <a:rPr lang="en-GB" dirty="0"/>
              <a:t>You’ve got a problem </a:t>
            </a:r>
            <a:br>
              <a:rPr lang="en-GB" dirty="0"/>
            </a:br>
            <a:r>
              <a:rPr lang="en-GB" sz="2800" dirty="0">
                <a:solidFill>
                  <a:schemeClr val="tx1">
                    <a:lumMod val="65000"/>
                    <a:lumOff val="35000"/>
                  </a:schemeClr>
                </a:solidFill>
              </a:rPr>
              <a:t>Do’s and don’ts</a:t>
            </a:r>
            <a:endParaRPr lang="en-GB" dirty="0">
              <a:solidFill>
                <a:schemeClr val="tx1">
                  <a:lumMod val="65000"/>
                  <a:lumOff val="35000"/>
                </a:schemeClr>
              </a:solidFill>
            </a:endParaRPr>
          </a:p>
        </p:txBody>
      </p:sp>
      <p:sp>
        <p:nvSpPr>
          <p:cNvPr id="5" name="TextBox 4">
            <a:extLst>
              <a:ext uri="{FF2B5EF4-FFF2-40B4-BE49-F238E27FC236}">
                <a16:creationId xmlns:a16="http://schemas.microsoft.com/office/drawing/2014/main" id="{5F4CA3B8-5EE4-E6A4-0799-FDCD1F886A44}"/>
              </a:ext>
            </a:extLst>
          </p:cNvPr>
          <p:cNvSpPr txBox="1"/>
          <p:nvPr/>
        </p:nvSpPr>
        <p:spPr>
          <a:xfrm>
            <a:off x="599409" y="1849260"/>
            <a:ext cx="6136317" cy="3139321"/>
          </a:xfrm>
          <a:prstGeom prst="rect">
            <a:avLst/>
          </a:prstGeom>
          <a:noFill/>
        </p:spPr>
        <p:txBody>
          <a:bodyPr wrap="square">
            <a:spAutoFit/>
          </a:bodyPr>
          <a:lstStyle/>
          <a:p>
            <a:pPr marL="285750" indent="-285750">
              <a:buFont typeface="Arial" panose="020B0604020202020204" pitchFamily="34" charset="0"/>
              <a:buChar char="•"/>
            </a:pPr>
            <a:r>
              <a:rPr lang="en-GB" sz="2000" dirty="0"/>
              <a:t>Do report to your landlord as soon as possible</a:t>
            </a:r>
          </a:p>
          <a:p>
            <a:pPr marL="285750" indent="-285750">
              <a:buFont typeface="Arial" panose="020B0604020202020204" pitchFamily="34" charset="0"/>
              <a:buChar char="•"/>
            </a:pPr>
            <a:r>
              <a:rPr lang="en-GB" sz="2000" dirty="0"/>
              <a:t>If urgent report by phone first</a:t>
            </a:r>
          </a:p>
          <a:p>
            <a:pPr marL="285750" indent="-285750">
              <a:buFont typeface="Arial" panose="020B0604020202020204" pitchFamily="34" charset="0"/>
              <a:buChar char="•"/>
            </a:pPr>
            <a:r>
              <a:rPr lang="en-GB" sz="2000" dirty="0"/>
              <a:t>Do follow up in writing (letter, email or text):</a:t>
            </a:r>
          </a:p>
          <a:p>
            <a:pPr marL="742950" lvl="1" indent="-285750">
              <a:buFont typeface="Arial" panose="020B0604020202020204" pitchFamily="34" charset="0"/>
              <a:buChar char="•"/>
            </a:pPr>
            <a:r>
              <a:rPr lang="en-GB" sz="2000" dirty="0"/>
              <a:t>What repair issue is </a:t>
            </a:r>
          </a:p>
          <a:p>
            <a:pPr marL="742950" lvl="1" indent="-285750">
              <a:buFont typeface="Arial" panose="020B0604020202020204" pitchFamily="34" charset="0"/>
              <a:buChar char="•"/>
            </a:pPr>
            <a:r>
              <a:rPr lang="en-GB" sz="2000" dirty="0"/>
              <a:t>If phone call first – when reported and what landlord said they would do</a:t>
            </a:r>
          </a:p>
          <a:p>
            <a:pPr marL="742950" lvl="1" indent="-285750">
              <a:buFont typeface="Arial" panose="020B0604020202020204" pitchFamily="34" charset="0"/>
              <a:buChar char="•"/>
            </a:pPr>
            <a:r>
              <a:rPr lang="en-GB" sz="2000" dirty="0"/>
              <a:t>Ask landlord for timescale for repair to be completed</a:t>
            </a:r>
          </a:p>
          <a:p>
            <a:pPr marL="742950" lvl="1" indent="-285750">
              <a:buFont typeface="Arial" panose="020B0604020202020204" pitchFamily="34" charset="0"/>
              <a:buChar char="•"/>
            </a:pPr>
            <a:r>
              <a:rPr lang="en-GB" sz="2000" dirty="0"/>
              <a:t>Tell landlord you will follow up if no progress</a:t>
            </a:r>
          </a:p>
          <a:p>
            <a:pPr marL="285750" indent="-285750">
              <a:buFont typeface="Arial" panose="020B0604020202020204" pitchFamily="34" charset="0"/>
              <a:buChar char="•"/>
            </a:pPr>
            <a:r>
              <a:rPr lang="en-GB" b="1" dirty="0"/>
              <a:t>Do not stop paying your rent</a:t>
            </a:r>
          </a:p>
        </p:txBody>
      </p:sp>
      <p:pic>
        <p:nvPicPr>
          <p:cNvPr id="6" name="Picture 2" descr="https://encrypted-tbn0.gstatic.com/images?q=tbn:ANd9GcRAw8aGvYPi8H-EJD5Yb2qMrCztEcu8qvsLwsxd4T7DTBaT7nS3KXezX-Gvmp0jotE9xWtgTjY&amp;usqp=CAc">
            <a:extLst>
              <a:ext uri="{FF2B5EF4-FFF2-40B4-BE49-F238E27FC236}">
                <a16:creationId xmlns:a16="http://schemas.microsoft.com/office/drawing/2014/main" id="{DF4FFCCC-BBCE-BB2B-3E9A-326566ED0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583" y="1469588"/>
            <a:ext cx="1549494" cy="1051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ransactional Email Provider SendGrid Continues Its Entry Into Marketing  With Launch Of “Campaigns”">
            <a:extLst>
              <a:ext uri="{FF2B5EF4-FFF2-40B4-BE49-F238E27FC236}">
                <a16:creationId xmlns:a16="http://schemas.microsoft.com/office/drawing/2014/main" id="{5C476CCE-FB86-BB9B-ABC4-9BCE6A2371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4935" y="2659474"/>
            <a:ext cx="1642260" cy="928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6 Best Ways to Collect Rent from Tenants | The House Shop Blog">
            <a:extLst>
              <a:ext uri="{FF2B5EF4-FFF2-40B4-BE49-F238E27FC236}">
                <a16:creationId xmlns:a16="http://schemas.microsoft.com/office/drawing/2014/main" id="{ACBCF5C5-5E83-28DF-A1B6-F56220003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033" y="4161419"/>
            <a:ext cx="2480058" cy="148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68889"/>
      </p:ext>
    </p:extLst>
  </p:cSld>
  <p:clrMapOvr>
    <a:masterClrMapping/>
  </p:clrMapOvr>
</p:sld>
</file>

<file path=ppt/theme/theme1.xml><?xml version="1.0" encoding="utf-8"?>
<a:theme xmlns:a="http://schemas.openxmlformats.org/drawingml/2006/main" name="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TotalTime>
  <Words>1196</Words>
  <Application>Microsoft Office PowerPoint</Application>
  <PresentationFormat>Custom</PresentationFormat>
  <Paragraphs>146</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Theme</vt:lpstr>
      <vt:lpstr>PowerPoint Presentation</vt:lpstr>
      <vt:lpstr>Supporting tenants</vt:lpstr>
      <vt:lpstr>Private Sector Housing Service </vt:lpstr>
      <vt:lpstr>Houses in Multiple Occupation</vt:lpstr>
      <vt:lpstr>Why we enforce and licence</vt:lpstr>
      <vt:lpstr>What’s the problem?</vt:lpstr>
      <vt:lpstr>Who’s responsible?</vt:lpstr>
      <vt:lpstr>Your responsibilities</vt:lpstr>
      <vt:lpstr>You’ve got a problem  Do’s and don’ts</vt:lpstr>
      <vt:lpstr>What if no response?</vt:lpstr>
      <vt:lpstr>Still no response!</vt:lpstr>
      <vt:lpstr>Camden Private Renters website</vt:lpstr>
      <vt:lpstr>Take your own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camden user</dc:creator>
  <cp:lastModifiedBy>Darren Wilsher</cp:lastModifiedBy>
  <cp:revision>79</cp:revision>
  <dcterms:created xsi:type="dcterms:W3CDTF">2013-12-05T12:22:23Z</dcterms:created>
  <dcterms:modified xsi:type="dcterms:W3CDTF">2023-06-09T15:15:10Z</dcterms:modified>
</cp:coreProperties>
</file>